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597" r:id="rId4"/>
    <p:sldId id="859" r:id="rId5"/>
    <p:sldId id="598" r:id="rId6"/>
    <p:sldId id="581" r:id="rId7"/>
    <p:sldId id="272" r:id="rId8"/>
    <p:sldId id="860" r:id="rId9"/>
    <p:sldId id="861" r:id="rId10"/>
    <p:sldId id="505" r:id="rId11"/>
    <p:sldId id="862" r:id="rId12"/>
    <p:sldId id="863" r:id="rId13"/>
    <p:sldId id="864" r:id="rId14"/>
    <p:sldId id="273" r:id="rId15"/>
    <p:sldId id="274" r:id="rId16"/>
    <p:sldId id="865" r:id="rId17"/>
    <p:sldId id="867" r:id="rId18"/>
    <p:sldId id="275" r:id="rId19"/>
    <p:sldId id="866" r:id="rId20"/>
    <p:sldId id="868" r:id="rId21"/>
    <p:sldId id="869" r:id="rId22"/>
    <p:sldId id="870" r:id="rId23"/>
    <p:sldId id="277" r:id="rId24"/>
    <p:sldId id="87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ini Ghosh" initials="TG" lastIdx="1" clrIdx="0">
    <p:extLst>
      <p:ext uri="{19B8F6BF-5375-455C-9EA6-DF929625EA0E}">
        <p15:presenceInfo xmlns:p15="http://schemas.microsoft.com/office/powerpoint/2012/main" userId="6e464e4af154dc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2616F2"/>
    <a:srgbClr val="C98415"/>
    <a:srgbClr val="FF00FF"/>
    <a:srgbClr val="66FF33"/>
    <a:srgbClr val="B40CB8"/>
    <a:srgbClr val="FF9999"/>
    <a:srgbClr val="E9F7F6"/>
    <a:srgbClr val="967200"/>
    <a:srgbClr val="A5B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5" autoAdjust="0"/>
    <p:restoredTop sz="92455" autoAdjust="0"/>
  </p:normalViewPr>
  <p:slideViewPr>
    <p:cSldViewPr snapToGrid="0">
      <p:cViewPr>
        <p:scale>
          <a:sx n="70" d="100"/>
          <a:sy n="70" d="100"/>
        </p:scale>
        <p:origin x="464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AD465-8A76-4DC5-BD0F-4E2C77E35D1D}" type="datetimeFigureOut">
              <a:rPr lang="en-IE" smtClean="0"/>
              <a:t>28/07/2025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A5BFF-022B-406F-BFC9-E60FA360C21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924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EAD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1"/>
            <a:ext cx="7772400" cy="1306286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94" y="3338742"/>
            <a:ext cx="6858000" cy="114617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E9F7F6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4096" y="6356353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8B40D5-5450-4D3A-B616-BE76652C5EF2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99844" y="635635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089628"/>
            <a:ext cx="7772400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0" y="5090368"/>
            <a:ext cx="2042471" cy="11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196977"/>
            <a:ext cx="7772401" cy="4951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14525" cy="4995298"/>
          </a:xfrm>
        </p:spPr>
        <p:txBody>
          <a:bodyPr vert="eaVert"/>
          <a:lstStyle>
            <a:lvl1pPr>
              <a:defRPr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60364"/>
            <a:ext cx="5743576" cy="58118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43675" y="370118"/>
            <a:ext cx="0" cy="5806281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7462" y="5632169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2423"/>
            <a:ext cx="77724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552636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190173"/>
            <a:ext cx="3834246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0173"/>
            <a:ext cx="3829050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160692"/>
            <a:ext cx="3815196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99" y="2154891"/>
            <a:ext cx="3815196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60690"/>
            <a:ext cx="3829050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154891"/>
            <a:ext cx="3829050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2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65760"/>
            <a:ext cx="7772401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28803"/>
            <a:ext cx="777240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79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8B40D5-5450-4D3A-B616-BE76652C5EF2}" type="datetimeFigureOut">
              <a:rPr lang="en-US" smtClean="0"/>
              <a:pPr/>
              <a:t>7/28/2025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1547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2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3EADA7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92" y="118710"/>
            <a:ext cx="8294571" cy="130628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Understanding Health and Wellness through Microbiome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Dr. Tarini Shankar Ghosh</a:t>
            </a:r>
          </a:p>
          <a:p>
            <a:r>
              <a:rPr lang="en-US" dirty="0"/>
              <a:t>Microbiome Informatics</a:t>
            </a:r>
          </a:p>
          <a:p>
            <a:r>
              <a:rPr lang="en-US" dirty="0"/>
              <a:t>IIIT-Delhi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2CF8FA-FD31-4871-A2B3-A637AEBCABD9}"/>
              </a:ext>
            </a:extLst>
          </p:cNvPr>
          <p:cNvSpPr txBox="1">
            <a:spLocks/>
          </p:cNvSpPr>
          <p:nvPr/>
        </p:nvSpPr>
        <p:spPr>
          <a:xfrm>
            <a:off x="751575" y="1281759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30</a:t>
            </a:r>
            <a:r>
              <a:rPr lang="en-US" baseline="30000" dirty="0"/>
              <a:t>th</a:t>
            </a:r>
            <a:r>
              <a:rPr lang="en-US" dirty="0"/>
              <a:t> July – 1</a:t>
            </a:r>
            <a:r>
              <a:rPr lang="en-US" baseline="30000" dirty="0"/>
              <a:t>st</a:t>
            </a:r>
            <a:r>
              <a:rPr lang="en-US" dirty="0"/>
              <a:t> August 2025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9D31B9-357F-4C11-B8A2-08CBCCF57EAF}"/>
              </a:ext>
            </a:extLst>
          </p:cNvPr>
          <p:cNvSpPr txBox="1">
            <a:spLocks/>
          </p:cNvSpPr>
          <p:nvPr/>
        </p:nvSpPr>
        <p:spPr>
          <a:xfrm>
            <a:off x="2819403" y="3955983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Day 1</a:t>
            </a:r>
          </a:p>
          <a:p>
            <a:pPr algn="ctr"/>
            <a:r>
              <a:rPr lang="en-US" dirty="0"/>
              <a:t>Lecture 4</a:t>
            </a:r>
          </a:p>
        </p:txBody>
      </p:sp>
    </p:spTree>
    <p:extLst>
      <p:ext uri="{BB962C8B-B14F-4D97-AF65-F5344CB8AC3E}">
        <p14:creationId xmlns:p14="http://schemas.microsoft.com/office/powerpoint/2010/main" val="314898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E8DB-A8D7-4231-88C5-FFAC667F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Controls had very distinct changes in their diet as compared to those in </a:t>
            </a:r>
            <a:r>
              <a:rPr lang="en-IE" dirty="0" err="1"/>
              <a:t>MedDiet</a:t>
            </a:r>
            <a:r>
              <a:rPr lang="en-IE" dirty="0"/>
              <a:t> cohort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E05FC-72AF-4A34-AC96-139F9AE6C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9" y="2022829"/>
            <a:ext cx="5035756" cy="40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99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50ADC-2D13-48E9-8586-A8A8AE0D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55" y="2194159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dirty="0"/>
              <a:t>Is there a link between Mediterranean Diet adherence and gut microbiome composition?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C6A609-9BC9-4F2D-8E81-244073AC3495}"/>
              </a:ext>
            </a:extLst>
          </p:cNvPr>
          <p:cNvSpPr txBox="1">
            <a:spLocks/>
          </p:cNvSpPr>
          <p:nvPr/>
        </p:nvSpPr>
        <p:spPr>
          <a:xfrm>
            <a:off x="743607" y="3828518"/>
            <a:ext cx="6847115" cy="2803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Mediterranean Diet Adherence Score: How much a person adheres to the Mediterranean Dietary Pattern?</a:t>
            </a:r>
          </a:p>
        </p:txBody>
      </p:sp>
    </p:spTree>
    <p:extLst>
      <p:ext uri="{BB962C8B-B14F-4D97-AF65-F5344CB8AC3E}">
        <p14:creationId xmlns:p14="http://schemas.microsoft.com/office/powerpoint/2010/main" val="1784824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0C59-AA8A-4FC8-BC8B-024CE4248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We investigated this using Machine Learning. What is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54D7F-C165-4F28-849A-CAF907946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008"/>
            <a:ext cx="9144000" cy="52670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C37432-8ADD-412A-BEF9-630738CEE681}"/>
              </a:ext>
            </a:extLst>
          </p:cNvPr>
          <p:cNvCxnSpPr/>
          <p:nvPr/>
        </p:nvCxnSpPr>
        <p:spPr>
          <a:xfrm flipV="1">
            <a:off x="5570483" y="1923393"/>
            <a:ext cx="0" cy="12927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069413-43DE-4D96-A0F4-9734BCF1CA3D}"/>
              </a:ext>
            </a:extLst>
          </p:cNvPr>
          <p:cNvSpPr txBox="1"/>
          <p:nvPr/>
        </p:nvSpPr>
        <p:spPr>
          <a:xfrm>
            <a:off x="3731175" y="1552212"/>
            <a:ext cx="296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0066FF"/>
                </a:solidFill>
              </a:rPr>
              <a:t>Learning the relationships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714440-CA2B-4825-826F-0E0F5A27E052}"/>
              </a:ext>
            </a:extLst>
          </p:cNvPr>
          <p:cNvSpPr txBox="1"/>
          <p:nvPr/>
        </p:nvSpPr>
        <p:spPr>
          <a:xfrm>
            <a:off x="4088525" y="6308082"/>
            <a:ext cx="296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0066FF"/>
                </a:solidFill>
              </a:rPr>
              <a:t>Predicting for new observations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D0023A-5898-4F15-A19B-928A4AB07D66}"/>
              </a:ext>
            </a:extLst>
          </p:cNvPr>
          <p:cNvCxnSpPr>
            <a:cxnSpLocks/>
          </p:cNvCxnSpPr>
          <p:nvPr/>
        </p:nvCxnSpPr>
        <p:spPr>
          <a:xfrm>
            <a:off x="5570483" y="6080549"/>
            <a:ext cx="0" cy="3577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689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4034-AC28-4147-8046-26BB543E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Random Forest based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E60BC-65B3-4551-8078-6DF7C56FA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Has two key advantages</a:t>
            </a:r>
          </a:p>
          <a:p>
            <a:r>
              <a:rPr lang="en-IN" dirty="0"/>
              <a:t>It can indicate how strongly the predictors are associated with response</a:t>
            </a:r>
          </a:p>
          <a:p>
            <a:pPr lvl="1"/>
            <a:r>
              <a:rPr lang="en-IN" dirty="0"/>
              <a:t>Higher and significant Correlation between Actual and Predicted values indicate stronger relationships</a:t>
            </a:r>
          </a:p>
          <a:p>
            <a:r>
              <a:rPr lang="en-IN" dirty="0"/>
              <a:t>It can also identify which predictors show the strongest prediction power</a:t>
            </a:r>
          </a:p>
          <a:p>
            <a:pPr lvl="1"/>
            <a:r>
              <a:rPr lang="en-IN" dirty="0"/>
              <a:t>These are the ones that show the strongest association with response</a:t>
            </a:r>
          </a:p>
          <a:p>
            <a:pPr lvl="1"/>
            <a:r>
              <a:rPr lang="en-IN" dirty="0"/>
              <a:t>In this example, microbes with the strongest power to predict </a:t>
            </a:r>
            <a:r>
              <a:rPr lang="en-IN" dirty="0" err="1"/>
              <a:t>MedDiet</a:t>
            </a:r>
            <a:r>
              <a:rPr lang="en-IN" dirty="0"/>
              <a:t> adherence scores are the ones that are associated most strongly</a:t>
            </a:r>
          </a:p>
        </p:txBody>
      </p:sp>
    </p:spTree>
    <p:extLst>
      <p:ext uri="{BB962C8B-B14F-4D97-AF65-F5344CB8AC3E}">
        <p14:creationId xmlns:p14="http://schemas.microsoft.com/office/powerpoint/2010/main" val="61201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4FB1-3A87-4F68-B7AD-B3F58A56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>
                <a:latin typeface="Amasis MT Pro" panose="02040504050005020304" pitchFamily="18" charset="0"/>
              </a:rPr>
              <a:t>Machine-learning based identification diet-responsive gut microbiome response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B3ABC-AD44-4ED8-A969-BC9A2CC2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88" y="1733550"/>
            <a:ext cx="3698202" cy="1619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B5CDB3-972C-4396-BEB3-00615467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668" y="1733549"/>
            <a:ext cx="1224644" cy="1619251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E1DF27CE-81D5-4846-B6D2-02615327D487}"/>
              </a:ext>
            </a:extLst>
          </p:cNvPr>
          <p:cNvSpPr/>
          <p:nvPr/>
        </p:nvSpPr>
        <p:spPr>
          <a:xfrm rot="16200000">
            <a:off x="2595562" y="204787"/>
            <a:ext cx="228601" cy="28479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D3B220-E5C0-4150-B947-D2612AAE3B23}"/>
              </a:ext>
            </a:extLst>
          </p:cNvPr>
          <p:cNvSpPr txBox="1"/>
          <p:nvPr/>
        </p:nvSpPr>
        <p:spPr>
          <a:xfrm>
            <a:off x="2144451" y="1177408"/>
            <a:ext cx="1130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Predictors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E2948-0B38-4BAC-90C2-F15C902E4A65}"/>
              </a:ext>
            </a:extLst>
          </p:cNvPr>
          <p:cNvSpPr txBox="1"/>
          <p:nvPr/>
        </p:nvSpPr>
        <p:spPr>
          <a:xfrm>
            <a:off x="7611801" y="1329807"/>
            <a:ext cx="108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Response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7E9CB3B-865D-4426-BDEE-5496B0FAD724}"/>
              </a:ext>
            </a:extLst>
          </p:cNvPr>
          <p:cNvSpPr/>
          <p:nvPr/>
        </p:nvSpPr>
        <p:spPr>
          <a:xfrm>
            <a:off x="4352925" y="2295525"/>
            <a:ext cx="304800" cy="2857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484407A-6AF1-4356-BC7B-99933C95784D}"/>
              </a:ext>
            </a:extLst>
          </p:cNvPr>
          <p:cNvSpPr/>
          <p:nvPr/>
        </p:nvSpPr>
        <p:spPr>
          <a:xfrm rot="10800000">
            <a:off x="6914468" y="2305050"/>
            <a:ext cx="304800" cy="28575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AC11C37-CD78-42BE-A954-999E7F8E9A5C}"/>
              </a:ext>
            </a:extLst>
          </p:cNvPr>
          <p:cNvSpPr/>
          <p:nvPr/>
        </p:nvSpPr>
        <p:spPr>
          <a:xfrm>
            <a:off x="4751504" y="2102757"/>
            <a:ext cx="2040610" cy="6712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latin typeface="Amasis MT Pro" panose="02040504050005020304" pitchFamily="18" charset="0"/>
              </a:rPr>
              <a:t>Machine Learning</a:t>
            </a:r>
          </a:p>
          <a:p>
            <a:pPr algn="ctr"/>
            <a:r>
              <a:rPr lang="en-IE" dirty="0">
                <a:latin typeface="Amasis MT Pro" panose="02040504050005020304" pitchFamily="18" charset="0"/>
              </a:rPr>
              <a:t>(Random Forest)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3BDC2B-C4FA-4B02-8D07-75791BA85A64}"/>
              </a:ext>
            </a:extLst>
          </p:cNvPr>
          <p:cNvCxnSpPr>
            <a:cxnSpLocks/>
          </p:cNvCxnSpPr>
          <p:nvPr/>
        </p:nvCxnSpPr>
        <p:spPr>
          <a:xfrm>
            <a:off x="6590959" y="2774043"/>
            <a:ext cx="0" cy="1321707"/>
          </a:xfrm>
          <a:prstGeom prst="line">
            <a:avLst/>
          </a:prstGeom>
          <a:ln w="34925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08D55E-EF2B-45C2-9BE5-F50B2F939D3B}"/>
              </a:ext>
            </a:extLst>
          </p:cNvPr>
          <p:cNvCxnSpPr/>
          <p:nvPr/>
        </p:nvCxnSpPr>
        <p:spPr>
          <a:xfrm flipH="1">
            <a:off x="2709862" y="3810000"/>
            <a:ext cx="388109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65B346-A93F-42E0-92A3-A332F1B8336A}"/>
              </a:ext>
            </a:extLst>
          </p:cNvPr>
          <p:cNvCxnSpPr>
            <a:cxnSpLocks/>
          </p:cNvCxnSpPr>
          <p:nvPr/>
        </p:nvCxnSpPr>
        <p:spPr>
          <a:xfrm>
            <a:off x="2728571" y="3800475"/>
            <a:ext cx="0" cy="295275"/>
          </a:xfrm>
          <a:prstGeom prst="line">
            <a:avLst/>
          </a:prstGeom>
          <a:ln w="34925">
            <a:solidFill>
              <a:schemeClr val="accent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2C81C90-2A34-4FB7-8682-D5DC5F7CA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29" y="4214170"/>
            <a:ext cx="2864001" cy="262804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6E399-839F-4813-BBB3-18261A38D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458" y="4214170"/>
            <a:ext cx="2711741" cy="262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30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EB34-9CA1-41A2-8A85-BD29261A3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>
                <a:latin typeface="Amasis MT Pro" panose="02040504050005020304" pitchFamily="18" charset="0"/>
              </a:rPr>
              <a:t>Machine-learning based identification diet-responsive gut microbiome response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741F9-2112-4931-BA51-31C2BD2C0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37"/>
          <a:stretch/>
        </p:blipFill>
        <p:spPr>
          <a:xfrm>
            <a:off x="2996156" y="1364096"/>
            <a:ext cx="2939197" cy="5371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33FC0A-6DE5-46C6-9AE8-BD5889F07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94"/>
          <a:stretch/>
        </p:blipFill>
        <p:spPr>
          <a:xfrm>
            <a:off x="6218583" y="1310946"/>
            <a:ext cx="2828325" cy="5466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69B7E9-27D7-41AD-851F-DB69A7ADED68}"/>
              </a:ext>
            </a:extLst>
          </p:cNvPr>
          <p:cNvSpPr txBox="1"/>
          <p:nvPr/>
        </p:nvSpPr>
        <p:spPr>
          <a:xfrm>
            <a:off x="3181113" y="1119568"/>
            <a:ext cx="2615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Positively associated with diet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DDF8F-2F39-44ED-B272-5C43D726EBB0}"/>
              </a:ext>
            </a:extLst>
          </p:cNvPr>
          <p:cNvSpPr txBox="1"/>
          <p:nvPr/>
        </p:nvSpPr>
        <p:spPr>
          <a:xfrm>
            <a:off x="6398369" y="990600"/>
            <a:ext cx="2629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Negatively associated with diet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A613F4-6F94-4C7B-863D-982B0CF73087}"/>
              </a:ext>
            </a:extLst>
          </p:cNvPr>
          <p:cNvSpPr txBox="1">
            <a:spLocks/>
          </p:cNvSpPr>
          <p:nvPr/>
        </p:nvSpPr>
        <p:spPr>
          <a:xfrm>
            <a:off x="79402" y="2862489"/>
            <a:ext cx="2916754" cy="2176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E" dirty="0">
                <a:latin typeface="Amasis MT Pro" panose="02040504050005020304" pitchFamily="18" charset="0"/>
              </a:rPr>
              <a:t>Microbes positively and negatively associated with adherence to </a:t>
            </a:r>
            <a:r>
              <a:rPr lang="en-IE" dirty="0" err="1">
                <a:latin typeface="Amasis MT Pro" panose="02040504050005020304" pitchFamily="18" charset="0"/>
              </a:rPr>
              <a:t>MedDiet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69845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A500-28D4-4445-A402-8086C43B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Association of Diet-associated microbes with different levels of adherence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C8F44-F952-4DBA-A6DD-A08776605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1" y="1330879"/>
            <a:ext cx="7907876" cy="52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24E7-6D03-4167-A515-6DFEB0C1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err="1"/>
              <a:t>DietPositive</a:t>
            </a:r>
            <a:r>
              <a:rPr lang="en-IN" dirty="0"/>
              <a:t> &gt; Positive associations with </a:t>
            </a:r>
            <a:r>
              <a:rPr lang="en-IN" dirty="0" err="1"/>
              <a:t>MedDiet</a:t>
            </a:r>
            <a:r>
              <a:rPr lang="en-IN" dirty="0"/>
              <a:t> components and vice-vera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BBF3EB-BFBB-40FA-8771-4473EB991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3" y="1320691"/>
            <a:ext cx="7740549" cy="52179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AF565C-041B-46A4-99CE-8072E217B0D0}"/>
              </a:ext>
            </a:extLst>
          </p:cNvPr>
          <p:cNvSpPr/>
          <p:nvPr/>
        </p:nvSpPr>
        <p:spPr>
          <a:xfrm>
            <a:off x="7105650" y="2063750"/>
            <a:ext cx="349250" cy="24130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77A37-D938-4BFC-A607-C895A44568EA}"/>
              </a:ext>
            </a:extLst>
          </p:cNvPr>
          <p:cNvSpPr/>
          <p:nvPr/>
        </p:nvSpPr>
        <p:spPr>
          <a:xfrm>
            <a:off x="7112000" y="2707368"/>
            <a:ext cx="355600" cy="28983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A93CB-9FC7-45C8-B2DD-9EF9F853B5B4}"/>
              </a:ext>
            </a:extLst>
          </p:cNvPr>
          <p:cNvSpPr/>
          <p:nvPr/>
        </p:nvSpPr>
        <p:spPr>
          <a:xfrm>
            <a:off x="7099300" y="3222852"/>
            <a:ext cx="495300" cy="28983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9AE45-93A4-41B8-A2BF-BAEA7DF8BE49}"/>
              </a:ext>
            </a:extLst>
          </p:cNvPr>
          <p:cNvSpPr/>
          <p:nvPr/>
        </p:nvSpPr>
        <p:spPr>
          <a:xfrm>
            <a:off x="7080250" y="3902302"/>
            <a:ext cx="495300" cy="15960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9BA419-255D-4037-9596-8916ED038A44}"/>
              </a:ext>
            </a:extLst>
          </p:cNvPr>
          <p:cNvSpPr/>
          <p:nvPr/>
        </p:nvSpPr>
        <p:spPr>
          <a:xfrm>
            <a:off x="7092950" y="5204052"/>
            <a:ext cx="679450" cy="159602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445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4347-6355-49DE-BB61-B9950726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3" y="399228"/>
            <a:ext cx="7895533" cy="250405"/>
          </a:xfrm>
        </p:spPr>
        <p:txBody>
          <a:bodyPr>
            <a:noAutofit/>
          </a:bodyPr>
          <a:lstStyle/>
          <a:p>
            <a:r>
              <a:rPr lang="en-IE" sz="2800" dirty="0">
                <a:latin typeface="Amasis MT Pro" panose="02040504050005020304" pitchFamily="18" charset="0"/>
              </a:rPr>
              <a:t>Diet responsive correlated exactly in the same manner with health as was expected of the </a:t>
            </a:r>
            <a:r>
              <a:rPr lang="en-IE" sz="2800" dirty="0" err="1">
                <a:latin typeface="Amasis MT Pro" panose="02040504050005020304" pitchFamily="18" charset="0"/>
              </a:rPr>
              <a:t>MedDiet</a:t>
            </a:r>
            <a:r>
              <a:rPr lang="en-IE" sz="2800" dirty="0">
                <a:latin typeface="Amasis MT Pro" panose="02040504050005020304" pitchFamily="18" charset="0"/>
              </a:rPr>
              <a:t> adherence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31D58-98AE-40E9-AC34-9C0336A89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661"/>
          <a:stretch/>
        </p:blipFill>
        <p:spPr>
          <a:xfrm>
            <a:off x="1970" y="1007237"/>
            <a:ext cx="3242686" cy="52678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66030F-EA01-4435-ABF6-33ED712E70B4}"/>
              </a:ext>
            </a:extLst>
          </p:cNvPr>
          <p:cNvSpPr txBox="1"/>
          <p:nvPr/>
        </p:nvSpPr>
        <p:spPr>
          <a:xfrm>
            <a:off x="125723" y="6100388"/>
            <a:ext cx="146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>
                <a:solidFill>
                  <a:srgbClr val="C00000"/>
                </a:solidFill>
              </a:rPr>
              <a:t>Inflammation Frailty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3B3F4E-7979-4AA6-998F-7B610644BB19}"/>
              </a:ext>
            </a:extLst>
          </p:cNvPr>
          <p:cNvSpPr txBox="1"/>
          <p:nvPr/>
        </p:nvSpPr>
        <p:spPr>
          <a:xfrm>
            <a:off x="2631150" y="6043238"/>
            <a:ext cx="17800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b="1" dirty="0">
                <a:solidFill>
                  <a:schemeClr val="accent6">
                    <a:lumMod val="75000"/>
                  </a:schemeClr>
                </a:solidFill>
              </a:rPr>
              <a:t>Improved cognitive function, physical well-being</a:t>
            </a:r>
          </a:p>
        </p:txBody>
      </p:sp>
      <p:sp>
        <p:nvSpPr>
          <p:cNvPr id="7" name="Plus Sign 6">
            <a:extLst>
              <a:ext uri="{FF2B5EF4-FFF2-40B4-BE49-F238E27FC236}">
                <a16:creationId xmlns:a16="http://schemas.microsoft.com/office/drawing/2014/main" id="{D307BB4A-938C-4E53-9D74-6C1E29BD6274}"/>
              </a:ext>
            </a:extLst>
          </p:cNvPr>
          <p:cNvSpPr/>
          <p:nvPr/>
        </p:nvSpPr>
        <p:spPr>
          <a:xfrm>
            <a:off x="2098429" y="4212254"/>
            <a:ext cx="542260" cy="542260"/>
          </a:xfrm>
          <a:prstGeom prst="mathPlus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Minus Sign 7">
            <a:extLst>
              <a:ext uri="{FF2B5EF4-FFF2-40B4-BE49-F238E27FC236}">
                <a16:creationId xmlns:a16="http://schemas.microsoft.com/office/drawing/2014/main" id="{3544B728-0871-43CA-B525-008879068D80}"/>
              </a:ext>
            </a:extLst>
          </p:cNvPr>
          <p:cNvSpPr/>
          <p:nvPr/>
        </p:nvSpPr>
        <p:spPr>
          <a:xfrm>
            <a:off x="1134763" y="4212254"/>
            <a:ext cx="655488" cy="54226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D8237D9C-3983-4688-ACEF-5D98FF41AC1B}"/>
              </a:ext>
            </a:extLst>
          </p:cNvPr>
          <p:cNvSpPr/>
          <p:nvPr/>
        </p:nvSpPr>
        <p:spPr>
          <a:xfrm>
            <a:off x="2041815" y="1975077"/>
            <a:ext cx="655488" cy="54226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D12C12CE-7EA4-4CF2-BA5F-7D2560C3C075}"/>
              </a:ext>
            </a:extLst>
          </p:cNvPr>
          <p:cNvSpPr/>
          <p:nvPr/>
        </p:nvSpPr>
        <p:spPr>
          <a:xfrm>
            <a:off x="1134763" y="1975077"/>
            <a:ext cx="542260" cy="542260"/>
          </a:xfrm>
          <a:prstGeom prst="mathPlus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D36F6B-4639-40ED-A7C6-C2E153C52C6A}"/>
              </a:ext>
            </a:extLst>
          </p:cNvPr>
          <p:cNvSpPr/>
          <p:nvPr/>
        </p:nvSpPr>
        <p:spPr>
          <a:xfrm>
            <a:off x="659757" y="5497975"/>
            <a:ext cx="312516" cy="567159"/>
          </a:xfrm>
          <a:custGeom>
            <a:avLst/>
            <a:gdLst>
              <a:gd name="connsiteX0" fmla="*/ 312516 w 312516"/>
              <a:gd name="connsiteY0" fmla="*/ 0 h 567159"/>
              <a:gd name="connsiteX1" fmla="*/ 81023 w 312516"/>
              <a:gd name="connsiteY1" fmla="*/ 104172 h 567159"/>
              <a:gd name="connsiteX2" fmla="*/ 0 w 312516"/>
              <a:gd name="connsiteY2" fmla="*/ 567159 h 56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516" h="567159">
                <a:moveTo>
                  <a:pt x="312516" y="0"/>
                </a:moveTo>
                <a:cubicBezTo>
                  <a:pt x="222812" y="4823"/>
                  <a:pt x="133109" y="9646"/>
                  <a:pt x="81023" y="104172"/>
                </a:cubicBezTo>
                <a:cubicBezTo>
                  <a:pt x="28937" y="198698"/>
                  <a:pt x="14468" y="382928"/>
                  <a:pt x="0" y="567159"/>
                </a:cubicBezTo>
              </a:path>
            </a:pathLst>
          </a:custGeom>
          <a:noFill/>
          <a:ln w="34925">
            <a:solidFill>
              <a:srgbClr val="D5153A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706E9FF-9D3F-494C-9F89-3D578B5EFBF8}"/>
              </a:ext>
            </a:extLst>
          </p:cNvPr>
          <p:cNvSpPr/>
          <p:nvPr/>
        </p:nvSpPr>
        <p:spPr>
          <a:xfrm>
            <a:off x="2801073" y="5532699"/>
            <a:ext cx="370390" cy="555585"/>
          </a:xfrm>
          <a:custGeom>
            <a:avLst/>
            <a:gdLst>
              <a:gd name="connsiteX0" fmla="*/ 0 w 370390"/>
              <a:gd name="connsiteY0" fmla="*/ 0 h 555585"/>
              <a:gd name="connsiteX1" fmla="*/ 266218 w 370390"/>
              <a:gd name="connsiteY1" fmla="*/ 11574 h 555585"/>
              <a:gd name="connsiteX2" fmla="*/ 347241 w 370390"/>
              <a:gd name="connsiteY2" fmla="*/ 115747 h 555585"/>
              <a:gd name="connsiteX3" fmla="*/ 370390 w 370390"/>
              <a:gd name="connsiteY3" fmla="*/ 555585 h 55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390" h="555585">
                <a:moveTo>
                  <a:pt x="0" y="0"/>
                </a:moveTo>
                <a:lnTo>
                  <a:pt x="266218" y="11574"/>
                </a:lnTo>
                <a:cubicBezTo>
                  <a:pt x="324092" y="30865"/>
                  <a:pt x="329879" y="25078"/>
                  <a:pt x="347241" y="115747"/>
                </a:cubicBezTo>
                <a:cubicBezTo>
                  <a:pt x="364603" y="206416"/>
                  <a:pt x="367496" y="381000"/>
                  <a:pt x="370390" y="555585"/>
                </a:cubicBezTo>
              </a:path>
            </a:pathLst>
          </a:custGeom>
          <a:noFill/>
          <a:ln w="34925">
            <a:solidFill>
              <a:srgbClr val="00B05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97FE7F-9854-4E3E-BB46-0B14B520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12" y="1186543"/>
            <a:ext cx="4357125" cy="169141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BB2BD7-101F-42AC-916A-9E23707C0EC6}"/>
              </a:ext>
            </a:extLst>
          </p:cNvPr>
          <p:cNvSpPr/>
          <p:nvPr/>
        </p:nvSpPr>
        <p:spPr>
          <a:xfrm>
            <a:off x="4316231" y="3105834"/>
            <a:ext cx="1515350" cy="64633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Diet Positive Microbes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BA54867-ABBF-4B20-8475-B82C1F3B24A1}"/>
              </a:ext>
            </a:extLst>
          </p:cNvPr>
          <p:cNvSpPr/>
          <p:nvPr/>
        </p:nvSpPr>
        <p:spPr>
          <a:xfrm>
            <a:off x="7269671" y="3105833"/>
            <a:ext cx="1515350" cy="6463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Diet Negative Microbes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30728365-EAD9-4649-A178-A5E48A9EDDC4}"/>
              </a:ext>
            </a:extLst>
          </p:cNvPr>
          <p:cNvSpPr/>
          <p:nvPr/>
        </p:nvSpPr>
        <p:spPr>
          <a:xfrm>
            <a:off x="4915919" y="3980040"/>
            <a:ext cx="293914" cy="646331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3E2D32C8-6E87-483B-A6B9-717D17E5332E}"/>
              </a:ext>
            </a:extLst>
          </p:cNvPr>
          <p:cNvSpPr/>
          <p:nvPr/>
        </p:nvSpPr>
        <p:spPr>
          <a:xfrm>
            <a:off x="7879380" y="3980040"/>
            <a:ext cx="293914" cy="646331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8219142-0303-4E8E-B115-158D4CD5A484}"/>
              </a:ext>
            </a:extLst>
          </p:cNvPr>
          <p:cNvSpPr/>
          <p:nvPr/>
        </p:nvSpPr>
        <p:spPr>
          <a:xfrm>
            <a:off x="4318633" y="4926315"/>
            <a:ext cx="4466388" cy="15289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cognitive function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inflammation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physical function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(Reduced Frailty)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Depression</a:t>
            </a:r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3C1FC7-C22A-41C4-AA33-D094088DCEF2}"/>
              </a:ext>
            </a:extLst>
          </p:cNvPr>
          <p:cNvSpPr txBox="1"/>
          <p:nvPr/>
        </p:nvSpPr>
        <p:spPr>
          <a:xfrm>
            <a:off x="6594876" y="4001693"/>
            <a:ext cx="248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Negatively influences</a:t>
            </a:r>
            <a:endParaRPr lang="en-IN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ECC0C9-9FCD-4366-82C2-B806B342CD9D}"/>
              </a:ext>
            </a:extLst>
          </p:cNvPr>
          <p:cNvSpPr txBox="1"/>
          <p:nvPr/>
        </p:nvSpPr>
        <p:spPr>
          <a:xfrm>
            <a:off x="3831817" y="4052109"/>
            <a:ext cx="248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Positively influences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71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2764A-137B-45A9-A88F-F33879D3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summarize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A01D16-2E7D-4A38-936A-2C4F97D529AD}"/>
              </a:ext>
            </a:extLst>
          </p:cNvPr>
          <p:cNvSpPr txBox="1"/>
          <p:nvPr/>
        </p:nvSpPr>
        <p:spPr>
          <a:xfrm>
            <a:off x="60056" y="2688339"/>
            <a:ext cx="243207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E" sz="2400" b="1" dirty="0">
                <a:latin typeface="Amasis MT Pro" panose="02040504050005020304" pitchFamily="18" charset="0"/>
              </a:rPr>
              <a:t>Diet Adherence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B7E6F-AA93-4A2A-8260-081482FBA377}"/>
              </a:ext>
            </a:extLst>
          </p:cNvPr>
          <p:cNvSpPr txBox="1"/>
          <p:nvPr/>
        </p:nvSpPr>
        <p:spPr>
          <a:xfrm>
            <a:off x="3475433" y="2503672"/>
            <a:ext cx="256352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E" sz="2400" b="1" dirty="0">
                <a:latin typeface="Amasis MT Pro" panose="02040504050005020304" pitchFamily="18" charset="0"/>
              </a:rPr>
              <a:t>Gut Microbiome</a:t>
            </a:r>
          </a:p>
          <a:p>
            <a:pPr algn="ctr"/>
            <a:r>
              <a:rPr lang="en-IE" sz="2400" b="1" dirty="0">
                <a:latin typeface="Amasis MT Pro" panose="02040504050005020304" pitchFamily="18" charset="0"/>
              </a:rPr>
              <a:t>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69AE8-B514-4FDC-AF30-6C28F440C107}"/>
              </a:ext>
            </a:extLst>
          </p:cNvPr>
          <p:cNvSpPr txBox="1"/>
          <p:nvPr/>
        </p:nvSpPr>
        <p:spPr>
          <a:xfrm>
            <a:off x="6974647" y="2503671"/>
            <a:ext cx="2061688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latin typeface="Amasis MT Pro" panose="02040504050005020304" pitchFamily="18" charset="0"/>
              </a:rPr>
              <a:t>Improved Host Health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B48E96A-833F-4FF6-84B9-3687C5D8C3E5}"/>
              </a:ext>
            </a:extLst>
          </p:cNvPr>
          <p:cNvSpPr/>
          <p:nvPr/>
        </p:nvSpPr>
        <p:spPr>
          <a:xfrm>
            <a:off x="2702803" y="2764916"/>
            <a:ext cx="514350" cy="30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6C60A0C-3E82-43F6-B914-30DA20D6A505}"/>
              </a:ext>
            </a:extLst>
          </p:cNvPr>
          <p:cNvSpPr/>
          <p:nvPr/>
        </p:nvSpPr>
        <p:spPr>
          <a:xfrm>
            <a:off x="6249626" y="2764916"/>
            <a:ext cx="514350" cy="30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2069AC2C-9983-400F-B77F-EE28A9106362}"/>
              </a:ext>
            </a:extLst>
          </p:cNvPr>
          <p:cNvSpPr/>
          <p:nvPr/>
        </p:nvSpPr>
        <p:spPr>
          <a:xfrm>
            <a:off x="1417320" y="1490472"/>
            <a:ext cx="6775704" cy="946296"/>
          </a:xfrm>
          <a:prstGeom prst="curvedDownArrow">
            <a:avLst>
              <a:gd name="adj1" fmla="val 13302"/>
              <a:gd name="adj2" fmla="val 50000"/>
              <a:gd name="adj3" fmla="val 44807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63E4D-4D14-4BB0-BF7A-B0752E898130}"/>
              </a:ext>
            </a:extLst>
          </p:cNvPr>
          <p:cNvSpPr txBox="1"/>
          <p:nvPr/>
        </p:nvSpPr>
        <p:spPr>
          <a:xfrm>
            <a:off x="3323187" y="1123926"/>
            <a:ext cx="271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No Association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A557C1-A3EC-40A5-9B74-0E21328D96D5}"/>
              </a:ext>
            </a:extLst>
          </p:cNvPr>
          <p:cNvSpPr txBox="1"/>
          <p:nvPr/>
        </p:nvSpPr>
        <p:spPr>
          <a:xfrm>
            <a:off x="1602094" y="3190997"/>
            <a:ext cx="271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+</a:t>
            </a:r>
            <a:r>
              <a:rPr lang="en-IN" dirty="0" err="1"/>
              <a:t>ve</a:t>
            </a:r>
            <a:r>
              <a:rPr lang="en-IN" dirty="0"/>
              <a:t> Association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5406F0-74BE-4934-8FC8-CFD4AF3F5D69}"/>
              </a:ext>
            </a:extLst>
          </p:cNvPr>
          <p:cNvSpPr txBox="1"/>
          <p:nvPr/>
        </p:nvSpPr>
        <p:spPr>
          <a:xfrm>
            <a:off x="5148917" y="3244334"/>
            <a:ext cx="271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+</a:t>
            </a:r>
            <a:r>
              <a:rPr lang="en-IN" dirty="0" err="1"/>
              <a:t>ve</a:t>
            </a:r>
            <a:r>
              <a:rPr lang="en-IN" dirty="0"/>
              <a:t> Association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C9256E96-54B1-4033-AA44-6315AF554AEB}"/>
              </a:ext>
            </a:extLst>
          </p:cNvPr>
          <p:cNvSpPr/>
          <p:nvPr/>
        </p:nvSpPr>
        <p:spPr>
          <a:xfrm>
            <a:off x="4572000" y="3613666"/>
            <a:ext cx="384048" cy="1022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528D34-0486-4651-86D2-0C28297244DA}"/>
              </a:ext>
            </a:extLst>
          </p:cNvPr>
          <p:cNvSpPr txBox="1"/>
          <p:nvPr/>
        </p:nvSpPr>
        <p:spPr>
          <a:xfrm>
            <a:off x="685800" y="4915005"/>
            <a:ext cx="7781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What are the gut microbial functions that may mediate these associations with diet and health?</a:t>
            </a:r>
          </a:p>
        </p:txBody>
      </p:sp>
    </p:spTree>
    <p:extLst>
      <p:ext uri="{BB962C8B-B14F-4D97-AF65-F5344CB8AC3E}">
        <p14:creationId xmlns:p14="http://schemas.microsoft.com/office/powerpoint/2010/main" val="125488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22" grpId="0"/>
      <p:bldP spid="23" grpId="0"/>
      <p:bldP spid="24" grpId="0" animBg="1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1D65-F9CC-410A-B269-A5E00ECF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76" y="2757714"/>
            <a:ext cx="7640052" cy="67128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Case study using 16S data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8487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B833-9693-4EA4-BA98-3EE8C1FA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Since the data was 16S, we adopted the inferred functional approach</a:t>
            </a:r>
            <a:endParaRPr lang="en-IN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DF6F9AE-2D1E-4BA1-AA53-A96BFA00C7AE}"/>
              </a:ext>
            </a:extLst>
          </p:cNvPr>
          <p:cNvSpPr/>
          <p:nvPr/>
        </p:nvSpPr>
        <p:spPr>
          <a:xfrm>
            <a:off x="201607" y="2994660"/>
            <a:ext cx="314053" cy="15154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79041-455A-4E8A-BCA5-DE0062273682}"/>
              </a:ext>
            </a:extLst>
          </p:cNvPr>
          <p:cNvSpPr txBox="1"/>
          <p:nvPr/>
        </p:nvSpPr>
        <p:spPr>
          <a:xfrm rot="16200000">
            <a:off x="-431435" y="357913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Samples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70E65D6-9A70-41E7-B62A-8C7D25FCFD2D}"/>
              </a:ext>
            </a:extLst>
          </p:cNvPr>
          <p:cNvSpPr/>
          <p:nvPr/>
        </p:nvSpPr>
        <p:spPr>
          <a:xfrm rot="5400000">
            <a:off x="2001560" y="1463040"/>
            <a:ext cx="296872" cy="20119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9817A-C2E1-44DD-8778-1A44864B7F9C}"/>
              </a:ext>
            </a:extLst>
          </p:cNvPr>
          <p:cNvSpPr txBox="1"/>
          <p:nvPr/>
        </p:nvSpPr>
        <p:spPr>
          <a:xfrm>
            <a:off x="940883" y="1657250"/>
            <a:ext cx="241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Taxa Abundance</a:t>
            </a:r>
          </a:p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Based on Marker Genes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25DF34-B19F-420D-9340-CAE83DE8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0" y="2706088"/>
            <a:ext cx="2691765" cy="193254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699D665-3656-456B-9675-715D8D58604D}"/>
              </a:ext>
            </a:extLst>
          </p:cNvPr>
          <p:cNvSpPr/>
          <p:nvPr/>
        </p:nvSpPr>
        <p:spPr>
          <a:xfrm>
            <a:off x="3784640" y="3806190"/>
            <a:ext cx="2205990" cy="34607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2C67C-A5F6-43AF-996F-45961C3A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90" y="2512217"/>
            <a:ext cx="1943100" cy="1285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3BFAC-148B-4A3B-A7C5-8555FB0AA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516" y="2706088"/>
            <a:ext cx="2776537" cy="2020223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24AEDCBF-D312-4DB7-A77A-53B9BA9B1DA6}"/>
              </a:ext>
            </a:extLst>
          </p:cNvPr>
          <p:cNvSpPr/>
          <p:nvPr/>
        </p:nvSpPr>
        <p:spPr>
          <a:xfrm rot="5400000">
            <a:off x="7503200" y="1524000"/>
            <a:ext cx="296872" cy="20119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D9A9E-6D5A-4A09-8053-F311E25DD6A8}"/>
              </a:ext>
            </a:extLst>
          </p:cNvPr>
          <p:cNvSpPr txBox="1"/>
          <p:nvPr/>
        </p:nvSpPr>
        <p:spPr>
          <a:xfrm>
            <a:off x="6195896" y="1500879"/>
            <a:ext cx="2987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Metabolic Functions for microbiome/sample (Inferred)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E0CDF-FFB2-4561-94B0-208D054C1954}"/>
              </a:ext>
            </a:extLst>
          </p:cNvPr>
          <p:cNvSpPr txBox="1"/>
          <p:nvPr/>
        </p:nvSpPr>
        <p:spPr>
          <a:xfrm>
            <a:off x="3079824" y="1335957"/>
            <a:ext cx="3356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Experimentally validated metabolic production and consumption patterns of 992 species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9BAC1-EB6D-4BC7-AF3D-EAF6F636C8D6}"/>
              </a:ext>
            </a:extLst>
          </p:cNvPr>
          <p:cNvSpPr txBox="1"/>
          <p:nvPr/>
        </p:nvSpPr>
        <p:spPr>
          <a:xfrm>
            <a:off x="-191192" y="4656318"/>
            <a:ext cx="404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 know what taxa are in what abundance in each sample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1C3EC8-D4BF-4B18-B1FE-6843D6A1A4E5}"/>
              </a:ext>
            </a:extLst>
          </p:cNvPr>
          <p:cNvSpPr txBox="1"/>
          <p:nvPr/>
        </p:nvSpPr>
        <p:spPr>
          <a:xfrm>
            <a:off x="3316012" y="4082185"/>
            <a:ext cx="2776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 know the association of each taxa with the different functions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5F00C-DBD9-40CF-90B8-FAA9E0294085}"/>
              </a:ext>
            </a:extLst>
          </p:cNvPr>
          <p:cNvSpPr txBox="1"/>
          <p:nvPr/>
        </p:nvSpPr>
        <p:spPr>
          <a:xfrm>
            <a:off x="5858352" y="4674054"/>
            <a:ext cx="3285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 infer the abundance of each metabolic function in each sample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44A36-A79F-4DBB-AB94-DA9AB4B51872}"/>
              </a:ext>
            </a:extLst>
          </p:cNvPr>
          <p:cNvSpPr txBox="1"/>
          <p:nvPr/>
        </p:nvSpPr>
        <p:spPr>
          <a:xfrm>
            <a:off x="3155990" y="1056886"/>
            <a:ext cx="335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previous literature searches</a:t>
            </a:r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C2521F-9634-417D-AE86-6BA36D30ED14}"/>
              </a:ext>
            </a:extLst>
          </p:cNvPr>
          <p:cNvSpPr/>
          <p:nvPr/>
        </p:nvSpPr>
        <p:spPr>
          <a:xfrm>
            <a:off x="3316011" y="1400451"/>
            <a:ext cx="2902745" cy="1071064"/>
          </a:xfrm>
          <a:prstGeom prst="roundRect">
            <a:avLst/>
          </a:prstGeom>
          <a:noFill/>
          <a:ln w="31750">
            <a:solidFill>
              <a:srgbClr val="B40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68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89D8-FDDA-45E8-A31A-A4ABE31EB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Inferred functions decipher these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AC344-2AED-4A98-A63A-4B4FE8A37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47" y="1216891"/>
            <a:ext cx="2925919" cy="1135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7AD39-5881-4A85-8081-E7E14768E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3" y="2352718"/>
            <a:ext cx="8817356" cy="4324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A8EDDD-176F-49F6-A953-F21E5BA98330}"/>
              </a:ext>
            </a:extLst>
          </p:cNvPr>
          <p:cNvSpPr txBox="1"/>
          <p:nvPr/>
        </p:nvSpPr>
        <p:spPr>
          <a:xfrm>
            <a:off x="4037610" y="1216891"/>
            <a:ext cx="4695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Diet associated microbiome change is associated with increase in Short Chain Fatty Acids production and decrease in TMA and hydrophobic bile acid production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9271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DDAB-58A9-467F-AD25-A313BB1D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8C397-E292-41A0-BFBA-281691825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Positive Adherence to </a:t>
            </a:r>
            <a:r>
              <a:rPr lang="en-IN" dirty="0" err="1"/>
              <a:t>MedDiet</a:t>
            </a:r>
            <a:endParaRPr lang="en-IN" dirty="0"/>
          </a:p>
          <a:p>
            <a:pPr lvl="1"/>
            <a:r>
              <a:rPr lang="en-IN" dirty="0"/>
              <a:t>Consumption of complex carbohydrates like inulin, pectin, </a:t>
            </a:r>
            <a:r>
              <a:rPr lang="en-IN" dirty="0" err="1"/>
              <a:t>betaglucan</a:t>
            </a:r>
            <a:r>
              <a:rPr lang="en-IN" dirty="0"/>
              <a:t>, galactomannan (all previously known to have prebiotic beneficial properties associated with Mediterranean Diet</a:t>
            </a:r>
          </a:p>
          <a:p>
            <a:pPr lvl="1"/>
            <a:r>
              <a:rPr lang="en-IN" dirty="0"/>
              <a:t>Production of SCFAs (anti-inflammatory properties, anti-cancer), GABA, Tryptophan intermediates (both linked to cognitive functions), Spermidine</a:t>
            </a:r>
          </a:p>
          <a:p>
            <a:r>
              <a:rPr lang="en-IN" dirty="0"/>
              <a:t>Negative Adherence to </a:t>
            </a:r>
            <a:r>
              <a:rPr lang="en-IN" dirty="0" err="1"/>
              <a:t>MedDiet</a:t>
            </a:r>
            <a:endParaRPr lang="en-IN" dirty="0"/>
          </a:p>
          <a:p>
            <a:pPr lvl="1"/>
            <a:r>
              <a:rPr lang="en-IN" dirty="0"/>
              <a:t>Consumption of simple sugars</a:t>
            </a:r>
          </a:p>
          <a:p>
            <a:pPr lvl="1"/>
            <a:r>
              <a:rPr lang="en-IN" dirty="0"/>
              <a:t>Production of TMA NH</a:t>
            </a:r>
            <a:r>
              <a:rPr lang="en-IN" baseline="-25000" dirty="0"/>
              <a:t>3 </a:t>
            </a:r>
            <a:r>
              <a:rPr lang="en-IN" dirty="0"/>
              <a:t>(linked to Heart Disease risk), Ethanol (linked to Heart Disease risk) NH</a:t>
            </a:r>
            <a:r>
              <a:rPr lang="en-IN" baseline="-25000" dirty="0"/>
              <a:t>3</a:t>
            </a:r>
            <a:r>
              <a:rPr lang="en-IN" dirty="0"/>
              <a:t>, p-Cresol, Acetone (Toxins)</a:t>
            </a:r>
            <a:endParaRPr lang="en-IN" baseline="-25000" dirty="0"/>
          </a:p>
        </p:txBody>
      </p:sp>
    </p:spTree>
    <p:extLst>
      <p:ext uri="{BB962C8B-B14F-4D97-AF65-F5344CB8AC3E}">
        <p14:creationId xmlns:p14="http://schemas.microsoft.com/office/powerpoint/2010/main" val="2817225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1E621-A5FA-4CEE-8D4D-08DFA0A75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36" y="319314"/>
            <a:ext cx="7453980" cy="671286"/>
          </a:xfrm>
        </p:spPr>
        <p:txBody>
          <a:bodyPr>
            <a:normAutofit fontScale="90000"/>
          </a:bodyPr>
          <a:lstStyle/>
          <a:p>
            <a:r>
              <a:rPr lang="en-IE" dirty="0">
                <a:latin typeface="Amasis MT Pro" panose="02040504050005020304" pitchFamily="18" charset="0"/>
              </a:rPr>
              <a:t>Summary: Gut microbiota as a transducer of dietary signals in an elderly 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326A1-B2A0-4783-AEBA-6246809C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5" y="2217328"/>
            <a:ext cx="8359008" cy="2192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4AEE9-06F7-4141-941F-21672D99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75" y="1217079"/>
            <a:ext cx="7074868" cy="336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90FED-0472-4243-9BF5-8CA95CE05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1" y="5306445"/>
            <a:ext cx="8839870" cy="133147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4B1EA4-9914-4A52-9389-A1BD61FD0D03}"/>
              </a:ext>
            </a:extLst>
          </p:cNvPr>
          <p:cNvCxnSpPr>
            <a:cxnSpLocks/>
          </p:cNvCxnSpPr>
          <p:nvPr/>
        </p:nvCxnSpPr>
        <p:spPr>
          <a:xfrm>
            <a:off x="8304068" y="1355988"/>
            <a:ext cx="268254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FC1404-847C-4F48-9945-3105138EF3EA}"/>
              </a:ext>
            </a:extLst>
          </p:cNvPr>
          <p:cNvCxnSpPr>
            <a:cxnSpLocks/>
          </p:cNvCxnSpPr>
          <p:nvPr/>
        </p:nvCxnSpPr>
        <p:spPr>
          <a:xfrm>
            <a:off x="8620224" y="1345407"/>
            <a:ext cx="19510" cy="402333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0ABF34-125E-43B1-A12D-1918F8420CF4}"/>
              </a:ext>
            </a:extLst>
          </p:cNvPr>
          <p:cNvSpPr txBox="1"/>
          <p:nvPr/>
        </p:nvSpPr>
        <p:spPr>
          <a:xfrm rot="5400000">
            <a:off x="7379298" y="3053868"/>
            <a:ext cx="2520871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400" dirty="0"/>
              <a:t>No Significant Association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5A64C-3C8C-47E9-BA04-077E76BB39A6}"/>
              </a:ext>
            </a:extLst>
          </p:cNvPr>
          <p:cNvSpPr txBox="1"/>
          <p:nvPr/>
        </p:nvSpPr>
        <p:spPr>
          <a:xfrm>
            <a:off x="4465586" y="1587162"/>
            <a:ext cx="1257141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400" dirty="0"/>
              <a:t>Significant</a:t>
            </a:r>
          </a:p>
          <a:p>
            <a:pPr algn="ctr"/>
            <a:r>
              <a:rPr lang="en-IE" sz="1400" dirty="0"/>
              <a:t>Association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EED3C997-B258-4D4D-9EE0-E4E99F8D3746}"/>
              </a:ext>
            </a:extLst>
          </p:cNvPr>
          <p:cNvSpPr/>
          <p:nvPr/>
        </p:nvSpPr>
        <p:spPr>
          <a:xfrm rot="5400000">
            <a:off x="3865871" y="1705966"/>
            <a:ext cx="637455" cy="292224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75CAFD59-36B6-4D6B-AD0A-B674C455D36D}"/>
              </a:ext>
            </a:extLst>
          </p:cNvPr>
          <p:cNvSpPr/>
          <p:nvPr/>
        </p:nvSpPr>
        <p:spPr>
          <a:xfrm rot="5400000">
            <a:off x="3836153" y="4670526"/>
            <a:ext cx="696892" cy="292224"/>
          </a:xfrm>
          <a:prstGeom prst="notched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14D98-9697-4DF8-8A03-9D48265402DE}"/>
              </a:ext>
            </a:extLst>
          </p:cNvPr>
          <p:cNvSpPr txBox="1"/>
          <p:nvPr/>
        </p:nvSpPr>
        <p:spPr>
          <a:xfrm>
            <a:off x="4465586" y="4567853"/>
            <a:ext cx="116813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400" dirty="0"/>
              <a:t>Significant</a:t>
            </a:r>
          </a:p>
          <a:p>
            <a:pPr algn="ctr"/>
            <a:r>
              <a:rPr lang="en-IE" sz="1400" dirty="0"/>
              <a:t>Association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EFF12B-7BDA-4010-9AE4-7CB55FDDA723}"/>
              </a:ext>
            </a:extLst>
          </p:cNvPr>
          <p:cNvCxnSpPr/>
          <p:nvPr/>
        </p:nvCxnSpPr>
        <p:spPr>
          <a:xfrm>
            <a:off x="6007261" y="3544626"/>
            <a:ext cx="520861" cy="115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EDF425-BE23-40BD-9EB3-D669340315AC}"/>
              </a:ext>
            </a:extLst>
          </p:cNvPr>
          <p:cNvSpPr txBox="1"/>
          <p:nvPr/>
        </p:nvSpPr>
        <p:spPr>
          <a:xfrm>
            <a:off x="6060175" y="4648757"/>
            <a:ext cx="213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Generic commensals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DE56DE-583F-4EBF-9678-042E3004D1E2}"/>
              </a:ext>
            </a:extLst>
          </p:cNvPr>
          <p:cNvCxnSpPr>
            <a:cxnSpLocks/>
          </p:cNvCxnSpPr>
          <p:nvPr/>
        </p:nvCxnSpPr>
        <p:spPr>
          <a:xfrm flipH="1">
            <a:off x="1828800" y="3357074"/>
            <a:ext cx="709964" cy="134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8DE22F-6D9A-42CC-BFA5-AEC76BBCD5AB}"/>
              </a:ext>
            </a:extLst>
          </p:cNvPr>
          <p:cNvSpPr txBox="1"/>
          <p:nvPr/>
        </p:nvSpPr>
        <p:spPr>
          <a:xfrm>
            <a:off x="762001" y="4664560"/>
            <a:ext cx="2100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Generic pathobionts</a:t>
            </a:r>
          </a:p>
        </p:txBody>
      </p:sp>
    </p:spTree>
    <p:extLst>
      <p:ext uri="{BB962C8B-B14F-4D97-AF65-F5344CB8AC3E}">
        <p14:creationId xmlns:p14="http://schemas.microsoft.com/office/powerpoint/2010/main" val="290748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ED2A-283E-47AE-A713-B39ECF76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Second most accessed paper in the prestigious journal Gut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EE556-B47B-452A-8520-F999FD31D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217040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This study for the first time showed the microbiome mediated effect of the Mediterranean Diet on human health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526C1-1741-427C-8D42-557BA824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6319"/>
            <a:ext cx="8922209" cy="35879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463C5A-0723-4B90-92FC-9D5632CAA5EE}"/>
              </a:ext>
            </a:extLst>
          </p:cNvPr>
          <p:cNvSpPr txBox="1"/>
          <p:nvPr/>
        </p:nvSpPr>
        <p:spPr>
          <a:xfrm>
            <a:off x="3666744" y="602277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https://bmj.altmetric.com/details/76230054#score</a:t>
            </a:r>
          </a:p>
        </p:txBody>
      </p:sp>
    </p:spTree>
    <p:extLst>
      <p:ext uri="{BB962C8B-B14F-4D97-AF65-F5344CB8AC3E}">
        <p14:creationId xmlns:p14="http://schemas.microsoft.com/office/powerpoint/2010/main" val="134047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E59552-8FF6-B51D-ECE5-2C7E8B51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E" dirty="0"/>
              <a:t>The NUAGE Mediterranean Diet Study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A8473-32F2-0512-A45B-BBD3D9907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" b="20763"/>
          <a:stretch/>
        </p:blipFill>
        <p:spPr>
          <a:xfrm>
            <a:off x="60056" y="1351076"/>
            <a:ext cx="9083944" cy="3116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D3106-D18D-F061-E901-DDD90144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932" y="1226609"/>
            <a:ext cx="1914525" cy="619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6FEA8-1A68-DAE3-E34A-97499515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966" y="1176571"/>
            <a:ext cx="1152525" cy="752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87C98-34A7-4202-AFA4-E85CCBF117C3}"/>
              </a:ext>
            </a:extLst>
          </p:cNvPr>
          <p:cNvSpPr txBox="1"/>
          <p:nvPr/>
        </p:nvSpPr>
        <p:spPr>
          <a:xfrm>
            <a:off x="60056" y="5276091"/>
            <a:ext cx="243207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E" sz="2400" b="1" dirty="0">
                <a:latin typeface="Amasis MT Pro" panose="02040504050005020304" pitchFamily="18" charset="0"/>
              </a:rPr>
              <a:t>Diet Adherence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FD1DCE-0FEF-49EA-886E-D4D61BB12CDD}"/>
              </a:ext>
            </a:extLst>
          </p:cNvPr>
          <p:cNvSpPr txBox="1"/>
          <p:nvPr/>
        </p:nvSpPr>
        <p:spPr>
          <a:xfrm>
            <a:off x="3475433" y="5091424"/>
            <a:ext cx="256352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E" sz="2400" b="1" dirty="0">
                <a:latin typeface="Amasis MT Pro" panose="02040504050005020304" pitchFamily="18" charset="0"/>
              </a:rPr>
              <a:t>Gut Microbiome</a:t>
            </a:r>
          </a:p>
          <a:p>
            <a:pPr algn="ctr"/>
            <a:r>
              <a:rPr lang="en-IE" sz="2400" b="1" dirty="0">
                <a:latin typeface="Amasis MT Pro" panose="02040504050005020304" pitchFamily="18" charset="0"/>
              </a:rPr>
              <a:t>Response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85B12-821C-9402-7772-C9C7802A0F4E}"/>
              </a:ext>
            </a:extLst>
          </p:cNvPr>
          <p:cNvSpPr txBox="1"/>
          <p:nvPr/>
        </p:nvSpPr>
        <p:spPr>
          <a:xfrm>
            <a:off x="6974647" y="5091423"/>
            <a:ext cx="2061688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sz="2400" b="1" dirty="0">
                <a:latin typeface="Amasis MT Pro" panose="02040504050005020304" pitchFamily="18" charset="0"/>
              </a:rPr>
              <a:t>Improved Host Health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4A4578F-527D-6714-3A97-7A37AFA7795D}"/>
              </a:ext>
            </a:extLst>
          </p:cNvPr>
          <p:cNvSpPr/>
          <p:nvPr/>
        </p:nvSpPr>
        <p:spPr>
          <a:xfrm>
            <a:off x="2702803" y="5352668"/>
            <a:ext cx="514350" cy="30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4EB982F-C7BA-2B30-5ECE-F307E0A3E03D}"/>
              </a:ext>
            </a:extLst>
          </p:cNvPr>
          <p:cNvSpPr/>
          <p:nvPr/>
        </p:nvSpPr>
        <p:spPr>
          <a:xfrm>
            <a:off x="6249626" y="5352668"/>
            <a:ext cx="514350" cy="30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667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202-459B-4441-BD83-874BBC67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Overall flow</a:t>
            </a:r>
          </a:p>
        </p:txBody>
      </p:sp>
      <p:pic>
        <p:nvPicPr>
          <p:cNvPr id="4" name="Graphic 3" descr="Man with cane with solid fill">
            <a:extLst>
              <a:ext uri="{FF2B5EF4-FFF2-40B4-BE49-F238E27FC236}">
                <a16:creationId xmlns:a16="http://schemas.microsoft.com/office/drawing/2014/main" id="{467EA57E-EC02-49F2-BD14-121302A51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65" y="1852250"/>
            <a:ext cx="748640" cy="748640"/>
          </a:xfrm>
          <a:prstGeom prst="rect">
            <a:avLst/>
          </a:prstGeom>
        </p:spPr>
      </p:pic>
      <p:pic>
        <p:nvPicPr>
          <p:cNvPr id="5" name="Graphic 4" descr="Man with cane with solid fill">
            <a:extLst>
              <a:ext uri="{FF2B5EF4-FFF2-40B4-BE49-F238E27FC236}">
                <a16:creationId xmlns:a16="http://schemas.microsoft.com/office/drawing/2014/main" id="{423A0AC4-CCD3-4984-8EA3-143A5F7A6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830" y="1852250"/>
            <a:ext cx="748640" cy="748640"/>
          </a:xfrm>
          <a:prstGeom prst="rect">
            <a:avLst/>
          </a:prstGeom>
        </p:spPr>
      </p:pic>
      <p:pic>
        <p:nvPicPr>
          <p:cNvPr id="6" name="Graphic 5" descr="Man with cane with solid fill">
            <a:extLst>
              <a:ext uri="{FF2B5EF4-FFF2-40B4-BE49-F238E27FC236}">
                <a16:creationId xmlns:a16="http://schemas.microsoft.com/office/drawing/2014/main" id="{05708B7C-478D-4CE5-A29F-1BE73E595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2495" y="1841613"/>
            <a:ext cx="748640" cy="748640"/>
          </a:xfrm>
          <a:prstGeom prst="rect">
            <a:avLst/>
          </a:prstGeom>
        </p:spPr>
      </p:pic>
      <p:pic>
        <p:nvPicPr>
          <p:cNvPr id="7" name="Graphic 6" descr="Man with cane with solid fill">
            <a:extLst>
              <a:ext uri="{FF2B5EF4-FFF2-40B4-BE49-F238E27FC236}">
                <a16:creationId xmlns:a16="http://schemas.microsoft.com/office/drawing/2014/main" id="{BD60A12F-CA96-4847-8836-05FBBCC3B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2867" y="1841613"/>
            <a:ext cx="748640" cy="74864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BBF03724-8442-4607-A130-7BB05303A129}"/>
              </a:ext>
            </a:extLst>
          </p:cNvPr>
          <p:cNvSpPr/>
          <p:nvPr/>
        </p:nvSpPr>
        <p:spPr>
          <a:xfrm>
            <a:off x="846244" y="2849527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raphic 8" descr="Man with cane with solid fill">
            <a:extLst>
              <a:ext uri="{FF2B5EF4-FFF2-40B4-BE49-F238E27FC236}">
                <a16:creationId xmlns:a16="http://schemas.microsoft.com/office/drawing/2014/main" id="{F21EC260-64F7-4028-B89A-F5DE29790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5992" y="1841613"/>
            <a:ext cx="748640" cy="748640"/>
          </a:xfrm>
          <a:prstGeom prst="rect">
            <a:avLst/>
          </a:prstGeom>
        </p:spPr>
      </p:pic>
      <p:pic>
        <p:nvPicPr>
          <p:cNvPr id="10" name="Graphic 9" descr="Man with cane with solid fill">
            <a:extLst>
              <a:ext uri="{FF2B5EF4-FFF2-40B4-BE49-F238E27FC236}">
                <a16:creationId xmlns:a16="http://schemas.microsoft.com/office/drawing/2014/main" id="{34E360C2-3DE4-4EC3-8322-0F8BA008A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9871" y="1841613"/>
            <a:ext cx="748640" cy="7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9EC5F5-73EC-44A8-A8BC-01D4B38732BC}"/>
              </a:ext>
            </a:extLst>
          </p:cNvPr>
          <p:cNvSpPr txBox="1"/>
          <p:nvPr/>
        </p:nvSpPr>
        <p:spPr>
          <a:xfrm>
            <a:off x="2819170" y="2026515"/>
            <a:ext cx="3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69C59-000A-4BDA-905A-971F58D11CE7}"/>
              </a:ext>
            </a:extLst>
          </p:cNvPr>
          <p:cNvSpPr txBox="1"/>
          <p:nvPr/>
        </p:nvSpPr>
        <p:spPr>
          <a:xfrm>
            <a:off x="7288400" y="1987525"/>
            <a:ext cx="3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B98E7B-8EBC-4287-B872-013F0C540915}"/>
              </a:ext>
            </a:extLst>
          </p:cNvPr>
          <p:cNvSpPr/>
          <p:nvPr/>
        </p:nvSpPr>
        <p:spPr>
          <a:xfrm>
            <a:off x="694661" y="1285080"/>
            <a:ext cx="3434317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Mediterranean Diet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BA625-F308-4F7C-BD0C-F3C3DB837C35}"/>
              </a:ext>
            </a:extLst>
          </p:cNvPr>
          <p:cNvSpPr/>
          <p:nvPr/>
        </p:nvSpPr>
        <p:spPr>
          <a:xfrm>
            <a:off x="5044194" y="1287265"/>
            <a:ext cx="3434317" cy="400110"/>
          </a:xfrm>
          <a:prstGeom prst="rect">
            <a:avLst/>
          </a:prstGeom>
          <a:solidFill>
            <a:srgbClr val="C9841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Habitual Diet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F77A306-36D4-4FB9-8F62-CA5623151B16}"/>
              </a:ext>
            </a:extLst>
          </p:cNvPr>
          <p:cNvSpPr/>
          <p:nvPr/>
        </p:nvSpPr>
        <p:spPr>
          <a:xfrm>
            <a:off x="2157589" y="2831803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A040A70-E278-4FFB-B0CC-2CD88419F239}"/>
              </a:ext>
            </a:extLst>
          </p:cNvPr>
          <p:cNvSpPr/>
          <p:nvPr/>
        </p:nvSpPr>
        <p:spPr>
          <a:xfrm>
            <a:off x="3468935" y="2814077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C7944F2-DE98-475A-9F8F-6841E3CC2B3B}"/>
              </a:ext>
            </a:extLst>
          </p:cNvPr>
          <p:cNvSpPr/>
          <p:nvPr/>
        </p:nvSpPr>
        <p:spPr>
          <a:xfrm>
            <a:off x="5443062" y="2778638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C0F7B46-68B0-4C91-9656-E468D803FDD2}"/>
              </a:ext>
            </a:extLst>
          </p:cNvPr>
          <p:cNvSpPr/>
          <p:nvPr/>
        </p:nvSpPr>
        <p:spPr>
          <a:xfrm>
            <a:off x="6754407" y="2760914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A383BDC-8600-4597-9D04-774B84BA5953}"/>
              </a:ext>
            </a:extLst>
          </p:cNvPr>
          <p:cNvSpPr/>
          <p:nvPr/>
        </p:nvSpPr>
        <p:spPr>
          <a:xfrm>
            <a:off x="8065753" y="2743188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7C8BC8-B049-41D3-8EF7-E8511B064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91" y="3397101"/>
            <a:ext cx="747587" cy="7836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B06E04-1372-4424-B006-E0C2B739F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883" y="3397100"/>
            <a:ext cx="747587" cy="7836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FD55EC-51C7-4804-AEC0-7961AABAE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548" y="3397099"/>
            <a:ext cx="747587" cy="7836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6CE80F-993C-4585-BCB9-1CDB2E97F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327" y="3316645"/>
            <a:ext cx="747587" cy="7836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6CE2A7-5EC1-4F6C-A5B8-281A04960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519" y="3316644"/>
            <a:ext cx="747587" cy="7836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29141D-2D9A-42DB-AB72-BE188AE67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184" y="3316643"/>
            <a:ext cx="747587" cy="783655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FE6D8DE9-D48D-4522-B989-66D50CAB3352}"/>
              </a:ext>
            </a:extLst>
          </p:cNvPr>
          <p:cNvSpPr/>
          <p:nvPr/>
        </p:nvSpPr>
        <p:spPr>
          <a:xfrm>
            <a:off x="805073" y="4402268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318A2E0-456A-47D9-98C7-A9FC20DAE3BD}"/>
              </a:ext>
            </a:extLst>
          </p:cNvPr>
          <p:cNvSpPr/>
          <p:nvPr/>
        </p:nvSpPr>
        <p:spPr>
          <a:xfrm>
            <a:off x="2116418" y="4384544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98130BEB-9EDA-4D13-A9D9-DFF8883DD1F4}"/>
              </a:ext>
            </a:extLst>
          </p:cNvPr>
          <p:cNvSpPr/>
          <p:nvPr/>
        </p:nvSpPr>
        <p:spPr>
          <a:xfrm>
            <a:off x="3427764" y="4366818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AFE629-45FF-4C62-88C4-E7A0C6898051}"/>
              </a:ext>
            </a:extLst>
          </p:cNvPr>
          <p:cNvSpPr txBox="1"/>
          <p:nvPr/>
        </p:nvSpPr>
        <p:spPr>
          <a:xfrm>
            <a:off x="2819170" y="3588871"/>
            <a:ext cx="3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0451BA-6AE7-4D5C-94B6-1F83861946DD}"/>
              </a:ext>
            </a:extLst>
          </p:cNvPr>
          <p:cNvSpPr txBox="1"/>
          <p:nvPr/>
        </p:nvSpPr>
        <p:spPr>
          <a:xfrm>
            <a:off x="7360562" y="3508415"/>
            <a:ext cx="3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..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E9E9258-9099-4571-9DF0-3C6D7A8F43CB}"/>
              </a:ext>
            </a:extLst>
          </p:cNvPr>
          <p:cNvSpPr/>
          <p:nvPr/>
        </p:nvSpPr>
        <p:spPr>
          <a:xfrm>
            <a:off x="5469231" y="4360115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5FF476D-2DE2-4A9A-9264-1A702D61CE84}"/>
              </a:ext>
            </a:extLst>
          </p:cNvPr>
          <p:cNvSpPr/>
          <p:nvPr/>
        </p:nvSpPr>
        <p:spPr>
          <a:xfrm>
            <a:off x="6780576" y="4342391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D6530F7-45D7-4AE3-B9B0-610E8DC3D7AC}"/>
              </a:ext>
            </a:extLst>
          </p:cNvPr>
          <p:cNvSpPr/>
          <p:nvPr/>
        </p:nvSpPr>
        <p:spPr>
          <a:xfrm>
            <a:off x="8091922" y="4324665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CF2AF5-6581-479D-96BE-4199D0D41133}"/>
              </a:ext>
            </a:extLst>
          </p:cNvPr>
          <p:cNvSpPr/>
          <p:nvPr/>
        </p:nvSpPr>
        <p:spPr>
          <a:xfrm>
            <a:off x="530402" y="4914389"/>
            <a:ext cx="3434317" cy="400110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16S sequencing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0F674A-F7F8-4F38-BBB2-8A93C6CC1612}"/>
              </a:ext>
            </a:extLst>
          </p:cNvPr>
          <p:cNvSpPr/>
          <p:nvPr/>
        </p:nvSpPr>
        <p:spPr>
          <a:xfrm>
            <a:off x="5238761" y="4914389"/>
            <a:ext cx="3313638" cy="400110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16S sequencing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F552AB-D3DB-4533-A056-EF361E7DDCDA}"/>
              </a:ext>
            </a:extLst>
          </p:cNvPr>
          <p:cNvSpPr/>
          <p:nvPr/>
        </p:nvSpPr>
        <p:spPr>
          <a:xfrm rot="16200000">
            <a:off x="3719566" y="4994770"/>
            <a:ext cx="170486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B6A9C6A9-A5B4-43A1-A02F-1A438FFCF895}"/>
              </a:ext>
            </a:extLst>
          </p:cNvPr>
          <p:cNvSpPr/>
          <p:nvPr/>
        </p:nvSpPr>
        <p:spPr>
          <a:xfrm rot="16200000">
            <a:off x="4099444" y="4960905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C8CA016B-614B-4DB8-8093-F68572678D88}"/>
              </a:ext>
            </a:extLst>
          </p:cNvPr>
          <p:cNvSpPr/>
          <p:nvPr/>
        </p:nvSpPr>
        <p:spPr>
          <a:xfrm rot="5400000">
            <a:off x="4924574" y="4942089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1B224DF-D116-4D04-A5D8-9B2C95EBF257}"/>
              </a:ext>
            </a:extLst>
          </p:cNvPr>
          <p:cNvSpPr/>
          <p:nvPr/>
        </p:nvSpPr>
        <p:spPr>
          <a:xfrm>
            <a:off x="2042263" y="5380049"/>
            <a:ext cx="235823" cy="957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D426031-CD4A-4728-9DDF-ECE5F4872841}"/>
              </a:ext>
            </a:extLst>
          </p:cNvPr>
          <p:cNvSpPr/>
          <p:nvPr/>
        </p:nvSpPr>
        <p:spPr>
          <a:xfrm>
            <a:off x="6792568" y="5360140"/>
            <a:ext cx="235823" cy="957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2878ED-DE47-42BF-B38B-A40959FF87AE}"/>
              </a:ext>
            </a:extLst>
          </p:cNvPr>
          <p:cNvSpPr/>
          <p:nvPr/>
        </p:nvSpPr>
        <p:spPr>
          <a:xfrm>
            <a:off x="440430" y="6408812"/>
            <a:ext cx="8111969" cy="372080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 with Diet, Clinical Phenotype</a:t>
            </a:r>
          </a:p>
        </p:txBody>
      </p:sp>
    </p:spTree>
    <p:extLst>
      <p:ext uri="{BB962C8B-B14F-4D97-AF65-F5344CB8AC3E}">
        <p14:creationId xmlns:p14="http://schemas.microsoft.com/office/powerpoint/2010/main" val="237131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FD97D0-224B-3110-9A20-E0C4BF7E0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24" y="428008"/>
            <a:ext cx="7412794" cy="671286"/>
          </a:xfrm>
        </p:spPr>
        <p:txBody>
          <a:bodyPr>
            <a:normAutofit fontScale="90000"/>
          </a:bodyPr>
          <a:lstStyle/>
          <a:p>
            <a:r>
              <a:rPr lang="en-IE" sz="3200" dirty="0">
                <a:solidFill>
                  <a:schemeClr val="accent6"/>
                </a:solidFill>
                <a:latin typeface="Amasis MT Pro" panose="02040504050005020304" pitchFamily="18" charset="0"/>
              </a:rPr>
              <a:t>Study Design</a:t>
            </a:r>
            <a:br>
              <a:rPr lang="en-IE" sz="3200" dirty="0">
                <a:solidFill>
                  <a:schemeClr val="accent6"/>
                </a:solidFill>
                <a:latin typeface="Amasis MT Pro" panose="02040504050005020304" pitchFamily="18" charset="0"/>
              </a:rPr>
            </a:br>
            <a:endParaRPr lang="en-IE" dirty="0">
              <a:solidFill>
                <a:schemeClr val="accent6"/>
              </a:solidFill>
              <a:latin typeface="Amasis MT Pro" panose="02040504050005020304" pitchFamily="18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19FABA1-D710-3ACD-C302-53304251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40983" y="6356352"/>
            <a:ext cx="2057184" cy="365125"/>
          </a:xfrm>
        </p:spPr>
        <p:txBody>
          <a:bodyPr/>
          <a:lstStyle/>
          <a:p>
            <a:fld id="{FB9ED7B1-89A6-4889-94FE-F422B7406833}" type="slidenum">
              <a:rPr lang="en-IE" smtClean="0"/>
              <a:t>5</a:t>
            </a:fld>
            <a:endParaRPr lang="en-I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B75FE6-E8DD-F222-55DA-49A00CFDE285}"/>
              </a:ext>
            </a:extLst>
          </p:cNvPr>
          <p:cNvGrpSpPr/>
          <p:nvPr/>
        </p:nvGrpSpPr>
        <p:grpSpPr>
          <a:xfrm>
            <a:off x="120121" y="1167753"/>
            <a:ext cx="2989519" cy="2309880"/>
            <a:chOff x="24071" y="858328"/>
            <a:chExt cx="3818060" cy="305444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3733B6D-2066-1415-AE91-5C0924FBA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71" y="858328"/>
              <a:ext cx="3818060" cy="30544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684D23-0EB4-4300-F0C0-F8B0489EC47F}"/>
                </a:ext>
              </a:extLst>
            </p:cNvPr>
            <p:cNvSpPr/>
            <p:nvPr/>
          </p:nvSpPr>
          <p:spPr>
            <a:xfrm>
              <a:off x="767809" y="2224607"/>
              <a:ext cx="107156" cy="10834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11010" eaLnBrk="0" hangingPunct="0">
                <a:defRPr/>
              </a:pPr>
              <a:endParaRPr lang="en-IE" sz="1224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91C9F6-1BCC-B4A2-0B03-BDCFED7D9B99}"/>
                </a:ext>
              </a:extLst>
            </p:cNvPr>
            <p:cNvSpPr/>
            <p:nvPr/>
          </p:nvSpPr>
          <p:spPr>
            <a:xfrm>
              <a:off x="1430576" y="3046864"/>
              <a:ext cx="107156" cy="10834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11010" eaLnBrk="0" hangingPunct="0">
                <a:defRPr/>
              </a:pPr>
              <a:endParaRPr lang="en-IE" sz="1224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0EE0D3-6ADC-A2FD-269B-A0391B353922}"/>
                </a:ext>
              </a:extLst>
            </p:cNvPr>
            <p:cNvSpPr/>
            <p:nvPr/>
          </p:nvSpPr>
          <p:spPr>
            <a:xfrm>
              <a:off x="923754" y="2869653"/>
              <a:ext cx="107156" cy="10834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11010" eaLnBrk="0" hangingPunct="0">
                <a:defRPr/>
              </a:pPr>
              <a:endParaRPr lang="en-IE" sz="1224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DCC8F77-4056-9ECD-B8DE-D50B81D07480}"/>
                </a:ext>
              </a:extLst>
            </p:cNvPr>
            <p:cNvSpPr/>
            <p:nvPr/>
          </p:nvSpPr>
          <p:spPr>
            <a:xfrm>
              <a:off x="1937394" y="2267140"/>
              <a:ext cx="107156" cy="10834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11010" eaLnBrk="0" hangingPunct="0">
                <a:defRPr/>
              </a:pPr>
              <a:endParaRPr lang="en-IE" sz="1224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BC0BDE-5D79-918D-30C1-6643738508A8}"/>
                </a:ext>
              </a:extLst>
            </p:cNvPr>
            <p:cNvSpPr/>
            <p:nvPr/>
          </p:nvSpPr>
          <p:spPr>
            <a:xfrm>
              <a:off x="1164759" y="2260050"/>
              <a:ext cx="107156" cy="10834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11010" eaLnBrk="0" hangingPunct="0">
                <a:defRPr/>
              </a:pPr>
              <a:endParaRPr lang="en-IE" sz="1224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56B04F-01C4-FE25-8F58-0EE2C2770B7D}"/>
                </a:ext>
              </a:extLst>
            </p:cNvPr>
            <p:cNvSpPr txBox="1"/>
            <p:nvPr/>
          </p:nvSpPr>
          <p:spPr>
            <a:xfrm>
              <a:off x="788869" y="1977164"/>
              <a:ext cx="479314" cy="378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633" b="1" dirty="0">
                  <a:solidFill>
                    <a:schemeClr val="accent2">
                      <a:lumMod val="50000"/>
                    </a:schemeClr>
                  </a:solidFill>
                </a:rPr>
                <a:t>UK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11007F-D2D9-CA28-AF65-4B87160D8B27}"/>
                </a:ext>
              </a:extLst>
            </p:cNvPr>
            <p:cNvSpPr txBox="1"/>
            <p:nvPr/>
          </p:nvSpPr>
          <p:spPr>
            <a:xfrm>
              <a:off x="1377206" y="3075866"/>
              <a:ext cx="501796" cy="378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633" b="1" dirty="0">
                  <a:solidFill>
                    <a:schemeClr val="accent2">
                      <a:lumMod val="50000"/>
                    </a:schemeClr>
                  </a:solidFill>
                </a:rPr>
                <a:t>ITA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1BEDA5-4AC2-6C44-426A-9EA827D67F7C}"/>
                </a:ext>
              </a:extLst>
            </p:cNvPr>
            <p:cNvSpPr txBox="1"/>
            <p:nvPr/>
          </p:nvSpPr>
          <p:spPr>
            <a:xfrm>
              <a:off x="754486" y="2564687"/>
              <a:ext cx="580056" cy="378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633" b="1" dirty="0">
                  <a:solidFill>
                    <a:schemeClr val="accent2">
                      <a:lumMod val="50000"/>
                    </a:schemeClr>
                  </a:solidFill>
                </a:rPr>
                <a:t>FRA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E79432-F429-99C5-16AA-8FE082BFA7F8}"/>
                </a:ext>
              </a:extLst>
            </p:cNvPr>
            <p:cNvSpPr txBox="1"/>
            <p:nvPr/>
          </p:nvSpPr>
          <p:spPr>
            <a:xfrm>
              <a:off x="1236497" y="2164193"/>
              <a:ext cx="613636" cy="378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633" b="1" dirty="0">
                  <a:solidFill>
                    <a:schemeClr val="accent2">
                      <a:lumMod val="50000"/>
                    </a:schemeClr>
                  </a:solidFill>
                </a:rPr>
                <a:t>NED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9EECD-15CF-9E94-AC6D-0FB91B74D9F8}"/>
                </a:ext>
              </a:extLst>
            </p:cNvPr>
            <p:cNvSpPr txBox="1"/>
            <p:nvPr/>
          </p:nvSpPr>
          <p:spPr>
            <a:xfrm>
              <a:off x="1941679" y="2252394"/>
              <a:ext cx="580056" cy="3788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E" sz="1633" b="1" dirty="0">
                  <a:solidFill>
                    <a:schemeClr val="accent2">
                      <a:lumMod val="50000"/>
                    </a:schemeClr>
                  </a:solidFill>
                </a:rPr>
                <a:t>POL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F78C300-4BF2-9D1A-ABE1-AC00FC6026A8}"/>
              </a:ext>
            </a:extLst>
          </p:cNvPr>
          <p:cNvSpPr txBox="1"/>
          <p:nvPr/>
        </p:nvSpPr>
        <p:spPr>
          <a:xfrm>
            <a:off x="4025898" y="2595989"/>
            <a:ext cx="1239635" cy="343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IE" sz="1633" dirty="0"/>
              <a:t>Intervention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2C63D7-F7C0-69F9-2C81-4F2C8802F798}"/>
              </a:ext>
            </a:extLst>
          </p:cNvPr>
          <p:cNvSpPr txBox="1"/>
          <p:nvPr/>
        </p:nvSpPr>
        <p:spPr>
          <a:xfrm>
            <a:off x="4149947" y="1722560"/>
            <a:ext cx="815736" cy="3436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IE" sz="1633" dirty="0"/>
              <a:t>Control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D906A2F-2261-B50C-2356-EEAC542E8D30}"/>
              </a:ext>
            </a:extLst>
          </p:cNvPr>
          <p:cNvCxnSpPr>
            <a:cxnSpLocks/>
          </p:cNvCxnSpPr>
          <p:nvPr/>
        </p:nvCxnSpPr>
        <p:spPr>
          <a:xfrm>
            <a:off x="6857116" y="1319514"/>
            <a:ext cx="0" cy="2181121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1DABE-B19A-FCF4-D4C7-9519A53AA2DF}"/>
              </a:ext>
            </a:extLst>
          </p:cNvPr>
          <p:cNvCxnSpPr>
            <a:cxnSpLocks/>
          </p:cNvCxnSpPr>
          <p:nvPr/>
        </p:nvCxnSpPr>
        <p:spPr>
          <a:xfrm>
            <a:off x="8849084" y="1319514"/>
            <a:ext cx="17128" cy="2181121"/>
          </a:xfrm>
          <a:prstGeom prst="line">
            <a:avLst/>
          </a:prstGeom>
          <a:ln w="254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48D562-0561-4DAD-46DA-560972F31AB2}"/>
              </a:ext>
            </a:extLst>
          </p:cNvPr>
          <p:cNvCxnSpPr>
            <a:cxnSpLocks/>
          </p:cNvCxnSpPr>
          <p:nvPr/>
        </p:nvCxnSpPr>
        <p:spPr>
          <a:xfrm flipV="1">
            <a:off x="5127585" y="1846212"/>
            <a:ext cx="3721499" cy="4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E9CC0A-A815-4727-3B8D-318314C33C9D}"/>
              </a:ext>
            </a:extLst>
          </p:cNvPr>
          <p:cNvCxnSpPr>
            <a:cxnSpLocks/>
          </p:cNvCxnSpPr>
          <p:nvPr/>
        </p:nvCxnSpPr>
        <p:spPr>
          <a:xfrm flipV="1">
            <a:off x="5362344" y="2763480"/>
            <a:ext cx="3486740" cy="4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8B62A5-9922-5C73-D42F-1D44311126F9}"/>
              </a:ext>
            </a:extLst>
          </p:cNvPr>
          <p:cNvSpPr txBox="1"/>
          <p:nvPr/>
        </p:nvSpPr>
        <p:spPr>
          <a:xfrm>
            <a:off x="7219442" y="1678721"/>
            <a:ext cx="1302408" cy="343620"/>
          </a:xfrm>
          <a:prstGeom prst="rect">
            <a:avLst/>
          </a:prstGeom>
          <a:solidFill>
            <a:srgbClr val="0CF6FC"/>
          </a:solidFill>
        </p:spPr>
        <p:txBody>
          <a:bodyPr wrap="none" rtlCol="0">
            <a:spAutoFit/>
          </a:bodyPr>
          <a:lstStyle/>
          <a:p>
            <a:r>
              <a:rPr lang="en-IE" sz="1633" dirty="0"/>
              <a:t>Habitual Diet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2BF6B-C029-29FC-2563-07E3B7B4FD34}"/>
              </a:ext>
            </a:extLst>
          </p:cNvPr>
          <p:cNvSpPr txBox="1"/>
          <p:nvPr/>
        </p:nvSpPr>
        <p:spPr>
          <a:xfrm>
            <a:off x="7274549" y="2359822"/>
            <a:ext cx="1174232" cy="846194"/>
          </a:xfrm>
          <a:prstGeom prst="rect">
            <a:avLst/>
          </a:prstGeom>
          <a:solidFill>
            <a:srgbClr val="0CF6F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IE" sz="1633" dirty="0"/>
              <a:t>Personally</a:t>
            </a:r>
          </a:p>
          <a:p>
            <a:pPr algn="ctr"/>
            <a:r>
              <a:rPr lang="en-IE" sz="1633" dirty="0"/>
              <a:t>Customized</a:t>
            </a:r>
          </a:p>
          <a:p>
            <a:pPr algn="ctr"/>
            <a:r>
              <a:rPr lang="en-IE" sz="1633" dirty="0" err="1"/>
              <a:t>MedDiet</a:t>
            </a:r>
            <a:endParaRPr lang="en-IE" sz="1633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3286E2-5BFA-30AB-499B-3E753B20F6D0}"/>
              </a:ext>
            </a:extLst>
          </p:cNvPr>
          <p:cNvCxnSpPr>
            <a:cxnSpLocks/>
          </p:cNvCxnSpPr>
          <p:nvPr/>
        </p:nvCxnSpPr>
        <p:spPr>
          <a:xfrm>
            <a:off x="6835536" y="1458188"/>
            <a:ext cx="203067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EF9A74B-0B1C-11E7-9429-F790402AFEEC}"/>
              </a:ext>
            </a:extLst>
          </p:cNvPr>
          <p:cNvSpPr txBox="1"/>
          <p:nvPr/>
        </p:nvSpPr>
        <p:spPr>
          <a:xfrm>
            <a:off x="7313014" y="1159950"/>
            <a:ext cx="1093248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33" dirty="0"/>
              <a:t>12 months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FD8290-60DB-9A25-3122-834655BB525E}"/>
              </a:ext>
            </a:extLst>
          </p:cNvPr>
          <p:cNvCxnSpPr>
            <a:cxnSpLocks/>
          </p:cNvCxnSpPr>
          <p:nvPr/>
        </p:nvCxnSpPr>
        <p:spPr>
          <a:xfrm>
            <a:off x="6857116" y="3281823"/>
            <a:ext cx="0" cy="9420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08C375-82E0-526B-2D71-05C78DC3F166}"/>
              </a:ext>
            </a:extLst>
          </p:cNvPr>
          <p:cNvCxnSpPr>
            <a:cxnSpLocks/>
          </p:cNvCxnSpPr>
          <p:nvPr/>
        </p:nvCxnSpPr>
        <p:spPr>
          <a:xfrm>
            <a:off x="8866214" y="3285035"/>
            <a:ext cx="0" cy="94209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897645-E757-6DEB-CD2E-01667087C7C8}"/>
              </a:ext>
            </a:extLst>
          </p:cNvPr>
          <p:cNvSpPr txBox="1"/>
          <p:nvPr/>
        </p:nvSpPr>
        <p:spPr>
          <a:xfrm>
            <a:off x="6417889" y="3323688"/>
            <a:ext cx="896399" cy="343620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IE" sz="1633" dirty="0"/>
              <a:t>Baseline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85B0F9-5B75-10E8-DD7D-FC63370AAAC2}"/>
              </a:ext>
            </a:extLst>
          </p:cNvPr>
          <p:cNvSpPr txBox="1"/>
          <p:nvPr/>
        </p:nvSpPr>
        <p:spPr>
          <a:xfrm>
            <a:off x="8598486" y="3321323"/>
            <a:ext cx="548420" cy="343620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IE" sz="1633" dirty="0"/>
              <a:t>Post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676C52-8279-5495-D07B-B855B5FA2AF9}"/>
              </a:ext>
            </a:extLst>
          </p:cNvPr>
          <p:cNvSpPr txBox="1"/>
          <p:nvPr/>
        </p:nvSpPr>
        <p:spPr>
          <a:xfrm>
            <a:off x="6750758" y="4222088"/>
            <a:ext cx="2285819" cy="762388"/>
          </a:xfrm>
          <a:prstGeom prst="rect">
            <a:avLst/>
          </a:prstGeom>
          <a:solidFill>
            <a:srgbClr val="57D3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2177" dirty="0"/>
              <a:t>READ-OUTS/ </a:t>
            </a:r>
          </a:p>
          <a:p>
            <a:pPr algn="ctr"/>
            <a:r>
              <a:rPr lang="en-IE" sz="2177" dirty="0"/>
              <a:t>METADATA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6424DA-7CBE-F598-5844-1C06817F2809}"/>
              </a:ext>
            </a:extLst>
          </p:cNvPr>
          <p:cNvCxnSpPr>
            <a:cxnSpLocks/>
          </p:cNvCxnSpPr>
          <p:nvPr/>
        </p:nvCxnSpPr>
        <p:spPr>
          <a:xfrm flipH="1" flipV="1">
            <a:off x="5562531" y="4132759"/>
            <a:ext cx="1188227" cy="251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C6B5BD8-06A0-464D-33E5-9532C47E2F70}"/>
              </a:ext>
            </a:extLst>
          </p:cNvPr>
          <p:cNvSpPr txBox="1"/>
          <p:nvPr/>
        </p:nvSpPr>
        <p:spPr>
          <a:xfrm>
            <a:off x="4098166" y="3782425"/>
            <a:ext cx="1482686" cy="343620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33" dirty="0"/>
              <a:t>MICROBIOME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AA3C1E-BC1B-ECF0-ABFD-582C264FB177}"/>
              </a:ext>
            </a:extLst>
          </p:cNvPr>
          <p:cNvSpPr txBox="1"/>
          <p:nvPr/>
        </p:nvSpPr>
        <p:spPr>
          <a:xfrm>
            <a:off x="4320830" y="4276661"/>
            <a:ext cx="1041738" cy="594906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33" dirty="0"/>
              <a:t>DIET INTAKE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DCD65F-19E8-1744-5966-9D4D0EF94D69}"/>
              </a:ext>
            </a:extLst>
          </p:cNvPr>
          <p:cNvCxnSpPr>
            <a:cxnSpLocks/>
          </p:cNvCxnSpPr>
          <p:nvPr/>
        </p:nvCxnSpPr>
        <p:spPr>
          <a:xfrm flipH="1">
            <a:off x="5362344" y="4618109"/>
            <a:ext cx="1388414" cy="222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444B8D-0FBD-6A46-3F78-2CDA25D37408}"/>
              </a:ext>
            </a:extLst>
          </p:cNvPr>
          <p:cNvSpPr txBox="1"/>
          <p:nvPr/>
        </p:nvSpPr>
        <p:spPr>
          <a:xfrm>
            <a:off x="3335489" y="5015016"/>
            <a:ext cx="1476534" cy="594906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33" dirty="0"/>
              <a:t>SERUM</a:t>
            </a:r>
          </a:p>
          <a:p>
            <a:pPr algn="ctr"/>
            <a:r>
              <a:rPr lang="en-IE" sz="1633" dirty="0"/>
              <a:t>METABOLOME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7B2CB9B-E6B8-4DBC-F877-F59EA65FACFE}"/>
              </a:ext>
            </a:extLst>
          </p:cNvPr>
          <p:cNvCxnSpPr>
            <a:cxnSpLocks/>
          </p:cNvCxnSpPr>
          <p:nvPr/>
        </p:nvCxnSpPr>
        <p:spPr>
          <a:xfrm flipH="1">
            <a:off x="4812022" y="4732538"/>
            <a:ext cx="1951668" cy="57558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5B0AA0F-E087-3632-5B3A-D5DBB58B30BE}"/>
              </a:ext>
            </a:extLst>
          </p:cNvPr>
          <p:cNvSpPr txBox="1"/>
          <p:nvPr/>
        </p:nvSpPr>
        <p:spPr>
          <a:xfrm>
            <a:off x="2453957" y="5909499"/>
            <a:ext cx="1730863" cy="343620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33" dirty="0"/>
              <a:t>SERUM CYTOKINE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52FF2D-516E-8E8D-C18E-B0B0889A3FAA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4184820" y="4842886"/>
            <a:ext cx="2578870" cy="12384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877803-688C-1C2F-86FB-8633F6FBD4ED}"/>
              </a:ext>
            </a:extLst>
          </p:cNvPr>
          <p:cNvSpPr txBox="1"/>
          <p:nvPr/>
        </p:nvSpPr>
        <p:spPr>
          <a:xfrm>
            <a:off x="6056550" y="5911105"/>
            <a:ext cx="1345980" cy="594906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33" dirty="0"/>
              <a:t>FRAILTY INDICES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B8EEFD-2324-400F-225F-E69F6DE44AD0}"/>
              </a:ext>
            </a:extLst>
          </p:cNvPr>
          <p:cNvCxnSpPr>
            <a:cxnSpLocks/>
          </p:cNvCxnSpPr>
          <p:nvPr/>
        </p:nvCxnSpPr>
        <p:spPr>
          <a:xfrm flipH="1">
            <a:off x="7004680" y="4986407"/>
            <a:ext cx="725675" cy="9246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C8E5674-14A5-C7F0-AC11-ABED183A0D10}"/>
              </a:ext>
            </a:extLst>
          </p:cNvPr>
          <p:cNvSpPr txBox="1"/>
          <p:nvPr/>
        </p:nvSpPr>
        <p:spPr>
          <a:xfrm>
            <a:off x="7537177" y="5684978"/>
            <a:ext cx="1515616" cy="594906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33" dirty="0"/>
              <a:t>COGNITIVE FUNCTION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7CBFC2-DC7F-7339-7EB5-1E06F45212F4}"/>
              </a:ext>
            </a:extLst>
          </p:cNvPr>
          <p:cNvCxnSpPr>
            <a:cxnSpLocks/>
          </p:cNvCxnSpPr>
          <p:nvPr/>
        </p:nvCxnSpPr>
        <p:spPr>
          <a:xfrm>
            <a:off x="8388733" y="4958962"/>
            <a:ext cx="0" cy="7260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04C568F-5AF1-E256-FF0F-A369BAB78773}"/>
              </a:ext>
            </a:extLst>
          </p:cNvPr>
          <p:cNvSpPr txBox="1"/>
          <p:nvPr/>
        </p:nvSpPr>
        <p:spPr>
          <a:xfrm>
            <a:off x="3335489" y="6371424"/>
            <a:ext cx="2208761" cy="343620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33" dirty="0"/>
              <a:t>ANTHROPOMETRY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FD9E6CA-78F9-81CF-C8DA-DE61DD5C875E}"/>
              </a:ext>
            </a:extLst>
          </p:cNvPr>
          <p:cNvCxnSpPr>
            <a:cxnSpLocks/>
          </p:cNvCxnSpPr>
          <p:nvPr/>
        </p:nvCxnSpPr>
        <p:spPr>
          <a:xfrm flipH="1">
            <a:off x="4585136" y="4966796"/>
            <a:ext cx="2419544" cy="138367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39807A41-8718-C802-375F-D7B6236C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16" y="3774561"/>
            <a:ext cx="2096270" cy="132074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2FBAA0C-21ED-2A63-BB5A-FB772FE9C56C}"/>
              </a:ext>
            </a:extLst>
          </p:cNvPr>
          <p:cNvSpPr txBox="1"/>
          <p:nvPr/>
        </p:nvSpPr>
        <p:spPr>
          <a:xfrm>
            <a:off x="-1443" y="5168037"/>
            <a:ext cx="2989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Vegetable, legumes, fruits, nuts, olive oil and fish and low consumption of red meat and dairy products and saturated fats.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846A96-B55E-D706-A395-BD780A26121A}"/>
              </a:ext>
            </a:extLst>
          </p:cNvPr>
          <p:cNvSpPr txBox="1"/>
          <p:nvPr/>
        </p:nvSpPr>
        <p:spPr>
          <a:xfrm>
            <a:off x="2511844" y="4323374"/>
            <a:ext cx="1407216" cy="538865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451" dirty="0"/>
              <a:t>MED-DIET</a:t>
            </a:r>
          </a:p>
          <a:p>
            <a:pPr algn="ctr"/>
            <a:r>
              <a:rPr lang="en-IE" sz="1451" dirty="0"/>
              <a:t>COMPLIANCE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1851AAD-45FA-2D73-DE0D-DD545467BD53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3704201" y="4574114"/>
            <a:ext cx="616629" cy="20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5B1D10D-4ABA-E4AF-C4BF-EC8392F06829}"/>
              </a:ext>
            </a:extLst>
          </p:cNvPr>
          <p:cNvSpPr txBox="1"/>
          <p:nvPr/>
        </p:nvSpPr>
        <p:spPr>
          <a:xfrm>
            <a:off x="-15407" y="5855563"/>
            <a:ext cx="2896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Positively associated with health.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8A37578-4CDB-BA93-5424-82B844E364FE}"/>
              </a:ext>
            </a:extLst>
          </p:cNvPr>
          <p:cNvSpPr txBox="1"/>
          <p:nvPr/>
        </p:nvSpPr>
        <p:spPr>
          <a:xfrm>
            <a:off x="547251" y="6447398"/>
            <a:ext cx="2001061" cy="343620"/>
          </a:xfrm>
          <a:prstGeom prst="rect">
            <a:avLst/>
          </a:prstGeom>
          <a:solidFill>
            <a:srgbClr val="FFC000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E" sz="1633" b="1" dirty="0"/>
              <a:t>Ghosh et al Gut 2020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D61A46-25F1-4ED0-68AA-7259774AD4EB}"/>
              </a:ext>
            </a:extLst>
          </p:cNvPr>
          <p:cNvSpPr txBox="1"/>
          <p:nvPr/>
        </p:nvSpPr>
        <p:spPr>
          <a:xfrm>
            <a:off x="1708723" y="3409248"/>
            <a:ext cx="140859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33" dirty="0"/>
              <a:t>10 Institutions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29292C-2F01-022F-E012-4324B3E6134E}"/>
              </a:ext>
            </a:extLst>
          </p:cNvPr>
          <p:cNvSpPr txBox="1"/>
          <p:nvPr/>
        </p:nvSpPr>
        <p:spPr>
          <a:xfrm>
            <a:off x="4320968" y="2022341"/>
            <a:ext cx="50206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33" dirty="0"/>
              <a:t>289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B72FC2-1F3E-EA19-167F-609FE1DAB72A}"/>
              </a:ext>
            </a:extLst>
          </p:cNvPr>
          <p:cNvSpPr txBox="1"/>
          <p:nvPr/>
        </p:nvSpPr>
        <p:spPr>
          <a:xfrm>
            <a:off x="4337110" y="2967418"/>
            <a:ext cx="502061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633" dirty="0"/>
              <a:t>323</a:t>
            </a:r>
          </a:p>
        </p:txBody>
      </p:sp>
    </p:spTree>
    <p:extLst>
      <p:ext uri="{BB962C8B-B14F-4D97-AF65-F5344CB8AC3E}">
        <p14:creationId xmlns:p14="http://schemas.microsoft.com/office/powerpoint/2010/main" val="145440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39CA4E-BF5F-D5D2-BFED-D4AEBB727CA1}"/>
              </a:ext>
            </a:extLst>
          </p:cNvPr>
          <p:cNvSpPr txBox="1">
            <a:spLocks/>
          </p:cNvSpPr>
          <p:nvPr/>
        </p:nvSpPr>
        <p:spPr>
          <a:xfrm>
            <a:off x="1168942" y="2611800"/>
            <a:ext cx="6739646" cy="140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IE" dirty="0"/>
              <a:t>Initial examination did not reveal any link between diet adherence and health</a:t>
            </a:r>
          </a:p>
        </p:txBody>
      </p:sp>
    </p:spTree>
    <p:extLst>
      <p:ext uri="{BB962C8B-B14F-4D97-AF65-F5344CB8AC3E}">
        <p14:creationId xmlns:p14="http://schemas.microsoft.com/office/powerpoint/2010/main" val="143499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3B2C-857F-4EF0-BD1A-F772EB6F8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319314"/>
            <a:ext cx="7456715" cy="671286"/>
          </a:xfrm>
        </p:spPr>
        <p:txBody>
          <a:bodyPr>
            <a:normAutofit fontScale="90000"/>
          </a:bodyPr>
          <a:lstStyle/>
          <a:p>
            <a:r>
              <a:rPr lang="en-IE" dirty="0">
                <a:latin typeface="Amasis MT Pro" panose="02040504050005020304" pitchFamily="18" charset="0"/>
              </a:rPr>
              <a:t>No overall difference in either physical well-being, inflammation and cognitive function with diet adherence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90FEA-966F-43A6-B888-554D5E5FF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2" b="8049"/>
          <a:stretch/>
        </p:blipFill>
        <p:spPr>
          <a:xfrm>
            <a:off x="205579" y="2157752"/>
            <a:ext cx="2915758" cy="2837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DE480-6D6D-4B8D-89B0-A355E6CB9F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4" t="12105" b="14713"/>
          <a:stretch/>
        </p:blipFill>
        <p:spPr>
          <a:xfrm>
            <a:off x="3044169" y="2237581"/>
            <a:ext cx="3531069" cy="28376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734F3B-EF07-4651-B774-458C20F92DB5}"/>
              </a:ext>
            </a:extLst>
          </p:cNvPr>
          <p:cNvSpPr txBox="1"/>
          <p:nvPr/>
        </p:nvSpPr>
        <p:spPr>
          <a:xfrm rot="16200000">
            <a:off x="-1003871" y="3493552"/>
            <a:ext cx="2261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Adherence Score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01178-69F2-4575-A3D6-0FAA6BC23691}"/>
              </a:ext>
            </a:extLst>
          </p:cNvPr>
          <p:cNvSpPr txBox="1"/>
          <p:nvPr/>
        </p:nvSpPr>
        <p:spPr>
          <a:xfrm>
            <a:off x="612514" y="5018567"/>
            <a:ext cx="907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Reduced</a:t>
            </a:r>
          </a:p>
          <a:p>
            <a:pPr algn="ctr"/>
            <a:r>
              <a:rPr lang="en-IE" sz="1600" dirty="0"/>
              <a:t>Frailty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7B62B-FF83-4D6B-8812-2EB1C9C5E3A3}"/>
              </a:ext>
            </a:extLst>
          </p:cNvPr>
          <p:cNvSpPr txBox="1"/>
          <p:nvPr/>
        </p:nvSpPr>
        <p:spPr>
          <a:xfrm>
            <a:off x="1704866" y="5019856"/>
            <a:ext cx="1127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Increased/</a:t>
            </a:r>
          </a:p>
          <a:p>
            <a:pPr algn="ctr"/>
            <a:r>
              <a:rPr lang="en-IE" sz="1600" dirty="0"/>
              <a:t>Unchanged</a:t>
            </a:r>
          </a:p>
          <a:p>
            <a:pPr algn="ctr"/>
            <a:r>
              <a:rPr lang="en-IE" sz="1600" dirty="0"/>
              <a:t>Frailty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5DCC0F-21D3-4334-A662-09E9986AE461}"/>
              </a:ext>
            </a:extLst>
          </p:cNvPr>
          <p:cNvSpPr txBox="1"/>
          <p:nvPr/>
        </p:nvSpPr>
        <p:spPr>
          <a:xfrm>
            <a:off x="3309094" y="5048164"/>
            <a:ext cx="1250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CRP decreased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47990-B19B-4A46-8D25-53B39AE2763B}"/>
              </a:ext>
            </a:extLst>
          </p:cNvPr>
          <p:cNvSpPr txBox="1"/>
          <p:nvPr/>
        </p:nvSpPr>
        <p:spPr>
          <a:xfrm>
            <a:off x="5049654" y="5040821"/>
            <a:ext cx="1250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CRP increased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E71AE-396D-4862-A5BC-2C9DCF9AAD37}"/>
              </a:ext>
            </a:extLst>
          </p:cNvPr>
          <p:cNvSpPr txBox="1"/>
          <p:nvPr/>
        </p:nvSpPr>
        <p:spPr>
          <a:xfrm>
            <a:off x="4180416" y="5066566"/>
            <a:ext cx="1250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19E34-1DE5-4AB4-AFB1-3E3164F25365}"/>
              </a:ext>
            </a:extLst>
          </p:cNvPr>
          <p:cNvSpPr txBox="1"/>
          <p:nvPr/>
        </p:nvSpPr>
        <p:spPr>
          <a:xfrm>
            <a:off x="3799312" y="2604117"/>
            <a:ext cx="1250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P &lt;= 0.07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E02A68E9-DC50-4552-B611-B4C6A7D15A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13008" r="8063" b="14574"/>
          <a:stretch/>
        </p:blipFill>
        <p:spPr>
          <a:xfrm>
            <a:off x="6250256" y="2260638"/>
            <a:ext cx="2796575" cy="28376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8B074B-AB4B-410E-96E6-CD41BF8567DC}"/>
              </a:ext>
            </a:extLst>
          </p:cNvPr>
          <p:cNvSpPr txBox="1"/>
          <p:nvPr/>
        </p:nvSpPr>
        <p:spPr>
          <a:xfrm>
            <a:off x="6489161" y="5078456"/>
            <a:ext cx="125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Construct.</a:t>
            </a:r>
          </a:p>
          <a:p>
            <a:pPr algn="ctr"/>
            <a:r>
              <a:rPr lang="en-IE" sz="1600" dirty="0"/>
              <a:t>Praxis</a:t>
            </a:r>
          </a:p>
          <a:p>
            <a:pPr algn="ctr"/>
            <a:r>
              <a:rPr lang="en-IE" sz="1600" dirty="0"/>
              <a:t>Decreased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64544E-870C-4660-B2AD-BBA59679AFB3}"/>
              </a:ext>
            </a:extLst>
          </p:cNvPr>
          <p:cNvSpPr txBox="1"/>
          <p:nvPr/>
        </p:nvSpPr>
        <p:spPr>
          <a:xfrm>
            <a:off x="7882566" y="5059795"/>
            <a:ext cx="1250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Construct.</a:t>
            </a:r>
          </a:p>
          <a:p>
            <a:pPr algn="ctr"/>
            <a:r>
              <a:rPr lang="en-IE" sz="1600" dirty="0"/>
              <a:t>Praxis</a:t>
            </a:r>
          </a:p>
          <a:p>
            <a:pPr algn="ctr"/>
            <a:r>
              <a:rPr lang="en-IE" sz="1600" dirty="0"/>
              <a:t>Increased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1D05E1-F242-4B2B-A8EF-E9087C63F0F1}"/>
              </a:ext>
            </a:extLst>
          </p:cNvPr>
          <p:cNvSpPr txBox="1"/>
          <p:nvPr/>
        </p:nvSpPr>
        <p:spPr>
          <a:xfrm>
            <a:off x="7796489" y="2612290"/>
            <a:ext cx="1250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P &lt;= 0.87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48678B-1981-4F04-9B2C-CAAB0438DB85}"/>
              </a:ext>
            </a:extLst>
          </p:cNvPr>
          <p:cNvSpPr txBox="1"/>
          <p:nvPr/>
        </p:nvSpPr>
        <p:spPr>
          <a:xfrm>
            <a:off x="384640" y="1858078"/>
            <a:ext cx="2524665" cy="338554"/>
          </a:xfrm>
          <a:prstGeom prst="rect">
            <a:avLst/>
          </a:prstGeom>
          <a:solidFill>
            <a:srgbClr val="0CF6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Frailty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84F2B-C5F3-4188-8960-AA3FDBD2F503}"/>
              </a:ext>
            </a:extLst>
          </p:cNvPr>
          <p:cNvSpPr txBox="1"/>
          <p:nvPr/>
        </p:nvSpPr>
        <p:spPr>
          <a:xfrm>
            <a:off x="3588036" y="1869653"/>
            <a:ext cx="2524665" cy="338554"/>
          </a:xfrm>
          <a:prstGeom prst="rect">
            <a:avLst/>
          </a:prstGeom>
          <a:solidFill>
            <a:srgbClr val="0CF6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Inflammation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FAADB-CAA7-463D-A3B7-BC13537BD37F}"/>
              </a:ext>
            </a:extLst>
          </p:cNvPr>
          <p:cNvSpPr txBox="1"/>
          <p:nvPr/>
        </p:nvSpPr>
        <p:spPr>
          <a:xfrm>
            <a:off x="6522166" y="1855828"/>
            <a:ext cx="2524665" cy="338554"/>
          </a:xfrm>
          <a:prstGeom prst="rect">
            <a:avLst/>
          </a:prstGeom>
          <a:solidFill>
            <a:srgbClr val="0CF6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00" dirty="0"/>
              <a:t>Cognitive Function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3FFF145-A4B4-4C3D-8833-797BB64D9324}"/>
              </a:ext>
            </a:extLst>
          </p:cNvPr>
          <p:cNvSpPr txBox="1">
            <a:spLocks/>
          </p:cNvSpPr>
          <p:nvPr/>
        </p:nvSpPr>
        <p:spPr>
          <a:xfrm>
            <a:off x="0" y="5881913"/>
            <a:ext cx="8491537" cy="1042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E" dirty="0">
                <a:latin typeface="Amasis MT Pro" panose="02040504050005020304" pitchFamily="18" charset="0"/>
              </a:rPr>
              <a:t>Then we probed deeper and asked:</a:t>
            </a:r>
          </a:p>
          <a:p>
            <a:r>
              <a:rPr lang="en-IE" dirty="0">
                <a:latin typeface="Amasis MT Pro" panose="02040504050005020304" pitchFamily="18" charset="0"/>
              </a:rPr>
              <a:t>Is adherence to the diet associated with changes in the microbiome?</a:t>
            </a:r>
          </a:p>
        </p:txBody>
      </p:sp>
    </p:spTree>
    <p:extLst>
      <p:ext uri="{BB962C8B-B14F-4D97-AF65-F5344CB8AC3E}">
        <p14:creationId xmlns:p14="http://schemas.microsoft.com/office/powerpoint/2010/main" val="1238521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ED12-21A3-4F25-87CF-F9ABEFD9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No change in richness/evenness of the gut microbiome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69656-7F87-47CB-A02C-0CC3D7F9A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94" y="1072263"/>
            <a:ext cx="7648411" cy="55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4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024B-68D6-44AE-A6BD-FBFB0695E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62" y="215337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dirty="0"/>
              <a:t>However… There was a link between the diet and the microbiome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71DC5-57F2-4636-8AAB-23D26D68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1371600"/>
            <a:ext cx="4357125" cy="1691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68B34-23BD-4A22-A01D-F7094677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50" y="1203441"/>
            <a:ext cx="3905382" cy="2804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1378-2A47-4542-A604-82AFCCE8D3BD}"/>
              </a:ext>
            </a:extLst>
          </p:cNvPr>
          <p:cNvSpPr txBox="1"/>
          <p:nvPr/>
        </p:nvSpPr>
        <p:spPr>
          <a:xfrm>
            <a:off x="159026" y="3105834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Country of residence significantly influences microbiome composition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BB9D2-9644-4417-BC88-55FF4EBEC08C}"/>
              </a:ext>
            </a:extLst>
          </p:cNvPr>
          <p:cNvSpPr txBox="1"/>
          <p:nvPr/>
        </p:nvSpPr>
        <p:spPr>
          <a:xfrm>
            <a:off x="159026" y="3784823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Compatriots have similar microbiome composition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B72817-AB72-495B-9590-F23CE4AF3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32" y="4053029"/>
            <a:ext cx="2823384" cy="2804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ACF002-E496-4D5B-A05E-06B23F6DEB6C}"/>
              </a:ext>
            </a:extLst>
          </p:cNvPr>
          <p:cNvSpPr txBox="1"/>
          <p:nvPr/>
        </p:nvSpPr>
        <p:spPr>
          <a:xfrm>
            <a:off x="1302024" y="4535938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thing for dietary consumption patterns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DC9F4-B043-4845-B049-B1D2C1926664}"/>
              </a:ext>
            </a:extLst>
          </p:cNvPr>
          <p:cNvSpPr txBox="1"/>
          <p:nvPr/>
        </p:nvSpPr>
        <p:spPr>
          <a:xfrm>
            <a:off x="159026" y="5486206"/>
            <a:ext cx="4891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question: How do we check if dietary consumption patterns are associated with microbiome composition</a:t>
            </a:r>
            <a:endParaRPr lang="en-IN" sz="2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0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DC-PPT-Sty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IIITD-Template-Simple</Template>
  <TotalTime>64489</TotalTime>
  <Words>809</Words>
  <Application>Microsoft Office PowerPoint</Application>
  <PresentationFormat>On-screen Show (4:3)</PresentationFormat>
  <Paragraphs>163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Amasis MT Pro</vt:lpstr>
      <vt:lpstr>Arial</vt:lpstr>
      <vt:lpstr>Calibri</vt:lpstr>
      <vt:lpstr>Segoe UI</vt:lpstr>
      <vt:lpstr>Wingdings 2</vt:lpstr>
      <vt:lpstr>DC-PPT-Style1</vt:lpstr>
      <vt:lpstr>Understanding Health and Wellness through Microbiome research</vt:lpstr>
      <vt:lpstr>Case study using 16S data</vt:lpstr>
      <vt:lpstr>The NUAGE Mediterranean Diet Study</vt:lpstr>
      <vt:lpstr>Overall flow</vt:lpstr>
      <vt:lpstr>Study Design </vt:lpstr>
      <vt:lpstr>PowerPoint Presentation</vt:lpstr>
      <vt:lpstr>No overall difference in either physical well-being, inflammation and cognitive function with diet adherence </vt:lpstr>
      <vt:lpstr>No change in richness/evenness of the gut microbiome</vt:lpstr>
      <vt:lpstr>However… There was a link between the diet and the microbiome</vt:lpstr>
      <vt:lpstr>Controls had very distinct changes in their diet as compared to those in MedDiet cohort</vt:lpstr>
      <vt:lpstr>Is there a link between Mediterranean Diet adherence and gut microbiome composition?</vt:lpstr>
      <vt:lpstr>We investigated this using Machine Learning. What is this?</vt:lpstr>
      <vt:lpstr>Random Forest based Machine Learning</vt:lpstr>
      <vt:lpstr>Machine-learning based identification diet-responsive gut microbiome response</vt:lpstr>
      <vt:lpstr>Machine-learning based identification diet-responsive gut microbiome response</vt:lpstr>
      <vt:lpstr>Association of Diet-associated microbes with different levels of adherence </vt:lpstr>
      <vt:lpstr>DietPositive &gt; Positive associations with MedDiet components and vice-vera</vt:lpstr>
      <vt:lpstr>Diet responsive correlated exactly in the same manner with health as was expected of the MedDiet adherence</vt:lpstr>
      <vt:lpstr>To summarize</vt:lpstr>
      <vt:lpstr>Since the data was 16S, we adopted the inferred functional approach</vt:lpstr>
      <vt:lpstr>Inferred functions decipher these links</vt:lpstr>
      <vt:lpstr>Functional links</vt:lpstr>
      <vt:lpstr>Summary: Gut microbiota as a transducer of dietary signals in an elderly host</vt:lpstr>
      <vt:lpstr>Second most accessed paper in the prestigious journal Gut</vt:lpstr>
    </vt:vector>
  </TitlesOfParts>
  <Company>IIIT-Delhi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Tarini Ghosh</dc:creator>
  <cp:lastModifiedBy>Tarini Ghosh</cp:lastModifiedBy>
  <cp:revision>384</cp:revision>
  <dcterms:created xsi:type="dcterms:W3CDTF">2023-01-15T05:01:29Z</dcterms:created>
  <dcterms:modified xsi:type="dcterms:W3CDTF">2025-07-29T09:34:15Z</dcterms:modified>
</cp:coreProperties>
</file>